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0"/>
  </p:notesMasterIdLst>
  <p:handoutMasterIdLst>
    <p:handoutMasterId r:id="rId21"/>
  </p:handoutMasterIdLst>
  <p:sldIdLst>
    <p:sldId id="256" r:id="rId2"/>
    <p:sldId id="257" r:id="rId3"/>
    <p:sldId id="260" r:id="rId4"/>
    <p:sldId id="258" r:id="rId5"/>
    <p:sldId id="361" r:id="rId6"/>
    <p:sldId id="263" r:id="rId7"/>
    <p:sldId id="307" r:id="rId8"/>
    <p:sldId id="308" r:id="rId9"/>
    <p:sldId id="309" r:id="rId10"/>
    <p:sldId id="313" r:id="rId11"/>
    <p:sldId id="358" r:id="rId12"/>
    <p:sldId id="267" r:id="rId13"/>
    <p:sldId id="264" r:id="rId14"/>
    <p:sldId id="362" r:id="rId15"/>
    <p:sldId id="268" r:id="rId16"/>
    <p:sldId id="360" r:id="rId17"/>
    <p:sldId id="265" r:id="rId18"/>
    <p:sldId id="266"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rley, Kaitlyn" initials="F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E30"/>
    <a:srgbClr val="557934"/>
    <a:srgbClr val="FFFFFF"/>
    <a:srgbClr val="B73428"/>
    <a:srgbClr val="AA2F23"/>
    <a:srgbClr val="9C312B"/>
    <a:srgbClr val="9D302B"/>
    <a:srgbClr val="D9222A"/>
    <a:srgbClr val="EABE0D"/>
    <a:srgbClr val="194A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78877" autoAdjust="0"/>
  </p:normalViewPr>
  <p:slideViewPr>
    <p:cSldViewPr snapToGrid="0">
      <p:cViewPr varScale="1">
        <p:scale>
          <a:sx n="41" d="100"/>
          <a:sy n="41" d="100"/>
        </p:scale>
        <p:origin x="360" y="45"/>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41" tIns="46570" rIns="93141" bIns="46570"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41" tIns="46570" rIns="93141" bIns="46570" rtlCol="0"/>
          <a:lstStyle>
            <a:lvl1pPr algn="r">
              <a:defRPr sz="1200"/>
            </a:lvl1pPr>
          </a:lstStyle>
          <a:p>
            <a:fld id="{383E1B41-9B90-4182-880D-124BD3D09EA5}" type="datetimeFigureOut">
              <a:rPr lang="en-US" smtClean="0"/>
              <a:pPr/>
              <a:t>4/18/2024</a:t>
            </a:fld>
            <a:endParaRPr lang="en-US"/>
          </a:p>
        </p:txBody>
      </p:sp>
      <p:sp>
        <p:nvSpPr>
          <p:cNvPr id="4" name="Footer Placeholder 3"/>
          <p:cNvSpPr>
            <a:spLocks noGrp="1"/>
          </p:cNvSpPr>
          <p:nvPr>
            <p:ph type="ftr" sz="quarter" idx="2"/>
          </p:nvPr>
        </p:nvSpPr>
        <p:spPr>
          <a:xfrm>
            <a:off x="0" y="8829970"/>
            <a:ext cx="3037840" cy="466433"/>
          </a:xfrm>
          <a:prstGeom prst="rect">
            <a:avLst/>
          </a:prstGeom>
        </p:spPr>
        <p:txBody>
          <a:bodyPr vert="horz" lIns="93141" tIns="46570" rIns="93141" bIns="4657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70"/>
            <a:ext cx="3037840" cy="466433"/>
          </a:xfrm>
          <a:prstGeom prst="rect">
            <a:avLst/>
          </a:prstGeom>
        </p:spPr>
        <p:txBody>
          <a:bodyPr vert="horz" lIns="93141" tIns="46570" rIns="93141" bIns="46570" rtlCol="0" anchor="b"/>
          <a:lstStyle>
            <a:lvl1pPr algn="r">
              <a:defRPr sz="1200"/>
            </a:lvl1pPr>
          </a:lstStyle>
          <a:p>
            <a:fld id="{E7191CE3-0D7F-4E56-950A-BD66D9B71617}" type="slidenum">
              <a:rPr lang="en-US" smtClean="0"/>
              <a:pPr/>
              <a:t>‹#›</a:t>
            </a:fld>
            <a:endParaRPr lang="en-US"/>
          </a:p>
        </p:txBody>
      </p:sp>
    </p:spTree>
    <p:extLst>
      <p:ext uri="{BB962C8B-B14F-4D97-AF65-F5344CB8AC3E}">
        <p14:creationId xmlns:p14="http://schemas.microsoft.com/office/powerpoint/2010/main" val="417189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41" tIns="46570" rIns="93141" bIns="46570"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41" tIns="46570" rIns="93141" bIns="46570" rtlCol="0"/>
          <a:lstStyle>
            <a:lvl1pPr algn="r">
              <a:defRPr sz="1200"/>
            </a:lvl1pPr>
          </a:lstStyle>
          <a:p>
            <a:fld id="{86A59694-A8EB-4CBC-9702-1B27BD3FDAB8}" type="datetimeFigureOut">
              <a:rPr lang="en-US" smtClean="0"/>
              <a:pPr/>
              <a:t>4/18/2024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41" tIns="46570" rIns="93141" bIns="46570"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41" tIns="46570" rIns="93141" bIns="4657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0"/>
            <a:ext cx="3037840" cy="466433"/>
          </a:xfrm>
          <a:prstGeom prst="rect">
            <a:avLst/>
          </a:prstGeom>
        </p:spPr>
        <p:txBody>
          <a:bodyPr vert="horz" lIns="93141" tIns="46570" rIns="93141" bIns="4657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70"/>
            <a:ext cx="3037840" cy="466433"/>
          </a:xfrm>
          <a:prstGeom prst="rect">
            <a:avLst/>
          </a:prstGeom>
        </p:spPr>
        <p:txBody>
          <a:bodyPr vert="horz" lIns="93141" tIns="46570" rIns="93141" bIns="46570" rtlCol="0" anchor="b"/>
          <a:lstStyle>
            <a:lvl1pPr algn="r">
              <a:defRPr sz="1200"/>
            </a:lvl1pPr>
          </a:lstStyle>
          <a:p>
            <a:fld id="{EDA42290-E75C-4A4B-B6E7-FB8F3B90026B}" type="slidenum">
              <a:rPr lang="en-US" smtClean="0"/>
              <a:pPr/>
              <a:t>‹#›</a:t>
            </a:fld>
            <a:endParaRPr lang="en-US"/>
          </a:p>
        </p:txBody>
      </p:sp>
    </p:spTree>
    <p:extLst>
      <p:ext uri="{BB962C8B-B14F-4D97-AF65-F5344CB8AC3E}">
        <p14:creationId xmlns:p14="http://schemas.microsoft.com/office/powerpoint/2010/main" val="2276968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t>This presentation is designed for you to </a:t>
            </a:r>
            <a:r>
              <a:rPr lang="en-US" altLang="en-US" i="1" dirty="0" err="1"/>
              <a:t>customise</a:t>
            </a:r>
            <a:r>
              <a:rPr lang="en-US" altLang="en-US" i="1" dirty="0"/>
              <a:t> the information to fit your particular group or area.  For example, you can change the title on this slide to represent the name of your specific event.</a:t>
            </a:r>
          </a:p>
          <a:p>
            <a:endParaRPr lang="en-US" altLang="en-US" i="1" dirty="0"/>
          </a:p>
          <a:p>
            <a:r>
              <a:rPr lang="en-US" altLang="en-US" i="1" dirty="0"/>
              <a:t>This presentation will walk through the journey that a shoebox takes from the hands that lovingly and prayerfully pack it to the child who receives the box and then on to The Greatest Journey.  </a:t>
            </a:r>
          </a:p>
          <a:p>
            <a:endParaRPr lang="en-US" altLang="en-US" i="1" dirty="0"/>
          </a:p>
          <a:p>
            <a:r>
              <a:rPr lang="en-US" altLang="en-US" i="1" dirty="0"/>
              <a:t>Below</a:t>
            </a:r>
            <a:r>
              <a:rPr lang="en-US" altLang="en-US" i="1" baseline="0" dirty="0"/>
              <a:t> are some guidelines for using this presentation at a launch event, but could easily be adapted to use in other settings such as a church service. </a:t>
            </a:r>
          </a:p>
          <a:p>
            <a:endParaRPr lang="en-US" altLang="en-US" i="1" dirty="0"/>
          </a:p>
          <a:p>
            <a:pPr eaLnBrk="1" hangingPunct="1">
              <a:spcBef>
                <a:spcPct val="0"/>
              </a:spcBef>
            </a:pPr>
            <a:r>
              <a:rPr lang="en-US" altLang="en-US" dirty="0"/>
              <a:t>Items you will need:</a:t>
            </a:r>
          </a:p>
          <a:p>
            <a:pPr eaLnBrk="1" hangingPunct="1">
              <a:spcBef>
                <a:spcPct val="0"/>
              </a:spcBef>
              <a:buFontTx/>
              <a:buChar char="•"/>
            </a:pPr>
            <a:r>
              <a:rPr lang="en-US" altLang="en-US" dirty="0"/>
              <a:t>At least one full set of </a:t>
            </a:r>
            <a:r>
              <a:rPr lang="en-US" altLang="en-US" i="1" dirty="0"/>
              <a:t>The Greatest Journey </a:t>
            </a:r>
            <a:endParaRPr lang="en-US" altLang="en-US" dirty="0"/>
          </a:p>
          <a:p>
            <a:pPr marL="628650" lvl="1" indent="-171450" eaLnBrk="1" hangingPunct="1">
              <a:spcBef>
                <a:spcPct val="0"/>
              </a:spcBef>
              <a:buFontTx/>
              <a:buChar char="•"/>
            </a:pPr>
            <a:r>
              <a:rPr lang="en-US" altLang="en-US" dirty="0"/>
              <a:t>Student book with 12 lessons</a:t>
            </a:r>
          </a:p>
          <a:p>
            <a:pPr marL="628650" lvl="1" indent="-171450" eaLnBrk="1" hangingPunct="1">
              <a:spcBef>
                <a:spcPct val="0"/>
              </a:spcBef>
              <a:buFontTx/>
              <a:buChar char="•"/>
            </a:pPr>
            <a:r>
              <a:rPr lang="en-US" altLang="en-US" dirty="0"/>
              <a:t>New Testament</a:t>
            </a:r>
          </a:p>
          <a:p>
            <a:pPr marL="628650" lvl="1" indent="-171450" eaLnBrk="1" hangingPunct="1">
              <a:spcBef>
                <a:spcPct val="0"/>
              </a:spcBef>
              <a:buFontTx/>
              <a:buChar char="•"/>
            </a:pPr>
            <a:r>
              <a:rPr lang="en-US" altLang="en-US" dirty="0"/>
              <a:t>Leader guide and certificate </a:t>
            </a:r>
          </a:p>
          <a:p>
            <a:pPr marL="628650" lvl="1" indent="-171450" eaLnBrk="1" hangingPunct="1">
              <a:spcBef>
                <a:spcPct val="0"/>
              </a:spcBef>
              <a:buFontTx/>
              <a:buChar char="•"/>
            </a:pPr>
            <a:r>
              <a:rPr lang="en-US" altLang="en-US" dirty="0"/>
              <a:t>A packed shoebox</a:t>
            </a:r>
          </a:p>
          <a:p>
            <a:pPr marL="628650" lvl="1" indent="-171450" eaLnBrk="1" hangingPunct="1">
              <a:spcBef>
                <a:spcPct val="0"/>
              </a:spcBef>
              <a:buFontTx/>
              <a:buChar char="•"/>
            </a:pPr>
            <a:r>
              <a:rPr lang="en-US" altLang="en-US" dirty="0"/>
              <a:t>A large bag of sweets for prizes</a:t>
            </a:r>
          </a:p>
          <a:p>
            <a:pPr eaLnBrk="1" hangingPunct="1">
              <a:spcBef>
                <a:spcPct val="0"/>
              </a:spcBef>
            </a:pPr>
            <a:endParaRPr lang="en-US" altLang="en-US" dirty="0"/>
          </a:p>
          <a:p>
            <a:pPr eaLnBrk="1" hangingPunct="1">
              <a:spcBef>
                <a:spcPct val="0"/>
              </a:spcBef>
            </a:pPr>
            <a:r>
              <a:rPr lang="en-US" altLang="en-US" dirty="0"/>
              <a:t>Please wear Operation Christmas Child logo wear.</a:t>
            </a:r>
          </a:p>
          <a:p>
            <a:pPr eaLnBrk="1" hangingPunct="1">
              <a:spcBef>
                <a:spcPct val="0"/>
              </a:spcBef>
            </a:pPr>
            <a:endParaRPr lang="en-US" altLang="en-US" dirty="0"/>
          </a:p>
          <a:p>
            <a:pPr eaLnBrk="1" hangingPunct="1">
              <a:spcBef>
                <a:spcPct val="0"/>
              </a:spcBef>
            </a:pPr>
            <a:r>
              <a:rPr lang="en-US" altLang="en-US" i="1" dirty="0"/>
              <a:t>Briefly introduce yourself and your role with Samaritan’s Purse through Operation Christmas Child.</a:t>
            </a:r>
          </a:p>
          <a:p>
            <a:pPr eaLnBrk="1" hangingPunct="1">
              <a:spcBef>
                <a:spcPct val="0"/>
              </a:spcBef>
            </a:pPr>
            <a:endParaRPr lang="en-US" altLang="en-US" i="1" dirty="0"/>
          </a:p>
          <a:p>
            <a:pPr eaLnBrk="1" hangingPunct="1">
              <a:spcBef>
                <a:spcPct val="0"/>
              </a:spcBef>
            </a:pPr>
            <a:r>
              <a:rPr lang="en-US" altLang="en-US" i="1" dirty="0"/>
              <a:t>Take a moment to briefly offer thanks and encouragement to the partners and project leaders in attendance.  Ensure that they know they are appreciated and valued for the important role they play in the ministry of Operation Christmas Child.</a:t>
            </a:r>
          </a:p>
          <a:p>
            <a:pPr eaLnBrk="1" hangingPunct="1">
              <a:spcBef>
                <a:spcPct val="0"/>
              </a:spcBef>
            </a:pPr>
            <a:endParaRPr lang="en-US" altLang="en-US" i="1" dirty="0"/>
          </a:p>
          <a:p>
            <a:pPr eaLnBrk="1" hangingPunct="1">
              <a:spcBef>
                <a:spcPct val="0"/>
              </a:spcBef>
            </a:pPr>
            <a:r>
              <a:rPr lang="en-US" altLang="en-US" i="1" dirty="0"/>
              <a:t>From their seats, ask the Area Team Members present to stand so that participants know who is hosting and to whom they can direct questions.  All Area Team members should wear nametags and/or have some unique identifier so guests can locate them.  </a:t>
            </a:r>
          </a:p>
          <a:p>
            <a:pPr eaLnBrk="1" hangingPunct="1">
              <a:spcBef>
                <a:spcPct val="0"/>
              </a:spcBef>
            </a:pPr>
            <a:endParaRPr lang="en-US" altLang="en-US" i="1" dirty="0"/>
          </a:p>
          <a:p>
            <a:pPr eaLnBrk="1" hangingPunct="1">
              <a:spcBef>
                <a:spcPct val="0"/>
              </a:spcBef>
            </a:pPr>
            <a:r>
              <a:rPr lang="en-US" altLang="en-US" b="1" i="1" dirty="0"/>
              <a:t>Share that Area Team Members serve through the year promoting Operation Christmas Child locally.  Invite those in attendance to prayerfully consider whether or not God is calling them to become involved in a deeper way with the ministry of Operation Christmas Child and let those in attendance know who to speak with after the meeting if they are interested in hearing more about what it means to be a Connect volunteer.  </a:t>
            </a:r>
          </a:p>
          <a:p>
            <a:pPr eaLnBrk="1" hangingPunct="1">
              <a:spcBef>
                <a:spcPct val="0"/>
              </a:spcBef>
            </a:pPr>
            <a:endParaRPr lang="en-US" altLang="en-US" i="1" dirty="0"/>
          </a:p>
          <a:p>
            <a:pPr eaLnBrk="1" hangingPunct="1">
              <a:spcBef>
                <a:spcPct val="0"/>
              </a:spcBef>
            </a:pPr>
            <a:r>
              <a:rPr lang="en-US" altLang="en-US" i="1" dirty="0"/>
              <a:t>Open in prayer (in order to involve others, in advance, ask someone from the Area Team to pray).</a:t>
            </a:r>
          </a:p>
          <a:p>
            <a:endParaRPr lang="en-US" dirty="0"/>
          </a:p>
          <a:p>
            <a:endParaRPr lang="en-GB" dirty="0"/>
          </a:p>
        </p:txBody>
      </p:sp>
      <p:sp>
        <p:nvSpPr>
          <p:cNvPr id="4" name="Slide Number Placeholder 3"/>
          <p:cNvSpPr>
            <a:spLocks noGrp="1"/>
          </p:cNvSpPr>
          <p:nvPr>
            <p:ph type="sldNum" sz="quarter" idx="5"/>
          </p:nvPr>
        </p:nvSpPr>
        <p:spPr/>
        <p:txBody>
          <a:bodyPr/>
          <a:lstStyle/>
          <a:p>
            <a:fld id="{EDA42290-E75C-4A4B-B6E7-FB8F3B90026B}" type="slidenum">
              <a:rPr lang="en-US" smtClean="0"/>
              <a:pPr/>
              <a:t>1</a:t>
            </a:fld>
            <a:endParaRPr lang="en-US"/>
          </a:p>
        </p:txBody>
      </p:sp>
    </p:spTree>
    <p:extLst>
      <p:ext uri="{BB962C8B-B14F-4D97-AF65-F5344CB8AC3E}">
        <p14:creationId xmlns:p14="http://schemas.microsoft.com/office/powerpoint/2010/main" val="4125256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lnSpc>
                <a:spcPct val="80000"/>
              </a:lnSpc>
              <a:spcBef>
                <a:spcPct val="0"/>
              </a:spcBef>
            </a:pPr>
            <a:r>
              <a:rPr lang="en-US" altLang="en-US" sz="1200" i="1" dirty="0"/>
              <a:t>Slide Time:  Less than 1 minute</a:t>
            </a:r>
          </a:p>
          <a:p>
            <a:pPr eaLnBrk="1" hangingPunct="1">
              <a:lnSpc>
                <a:spcPct val="80000"/>
              </a:lnSpc>
              <a:spcBef>
                <a:spcPct val="0"/>
              </a:spcBef>
            </a:pPr>
            <a:endParaRPr lang="en-US" altLang="en-US" sz="1200" dirty="0"/>
          </a:p>
          <a:p>
            <a:pPr eaLnBrk="1" hangingPunct="1">
              <a:lnSpc>
                <a:spcPct val="80000"/>
              </a:lnSpc>
              <a:spcBef>
                <a:spcPct val="0"/>
              </a:spcBef>
            </a:pPr>
            <a:r>
              <a:rPr lang="en-US" altLang="en-US" sz="1200" dirty="0"/>
              <a:t>After the gifts make their journey around the world, the local National Leadership Team receives the gifts.  These are volunteers who serve with Operation Christmas Child just like our local Area Team serves here!  They are responsible for the shoebox gifts once they arrive in the receiving country.  </a:t>
            </a:r>
          </a:p>
          <a:p>
            <a:pPr eaLnBrk="1" hangingPunct="1">
              <a:spcBef>
                <a:spcPct val="0"/>
              </a:spcBef>
            </a:pPr>
            <a:endParaRPr lang="en-US" altLang="en-US" dirty="0"/>
          </a:p>
          <a:p>
            <a:pPr eaLnBrk="1" hangingPunct="1">
              <a:spcBef>
                <a:spcPct val="0"/>
              </a:spcBef>
            </a:pPr>
            <a:r>
              <a:rPr lang="en-US" altLang="en-US" dirty="0"/>
              <a:t>The National Leadership Teams work with local church and community leaders to determine the plan for shoebox distribution at outreach events.  These local leaders then transport gifts to their churches and communities.</a:t>
            </a:r>
          </a:p>
          <a:p>
            <a:pPr eaLnBrk="1" hangingPunct="1">
              <a:lnSpc>
                <a:spcPct val="80000"/>
              </a:lnSpc>
              <a:spcBef>
                <a:spcPct val="0"/>
              </a:spcBef>
            </a:pPr>
            <a:endParaRPr lang="en-US" altLang="en-US" sz="1200" dirty="0"/>
          </a:p>
        </p:txBody>
      </p:sp>
      <p:sp>
        <p:nvSpPr>
          <p:cNvPr id="4" name="Slide Number Placeholder 3"/>
          <p:cNvSpPr>
            <a:spLocks noGrp="1"/>
          </p:cNvSpPr>
          <p:nvPr>
            <p:ph type="sldNum" sz="quarter" idx="10"/>
          </p:nvPr>
        </p:nvSpPr>
        <p:spPr/>
        <p:txBody>
          <a:bodyPr/>
          <a:lstStyle/>
          <a:p>
            <a:fld id="{EDA42290-E75C-4A4B-B6E7-FB8F3B90026B}" type="slidenum">
              <a:rPr lang="en-US" smtClean="0"/>
              <a:pPr/>
              <a:t>10</a:t>
            </a:fld>
            <a:endParaRPr lang="en-US"/>
          </a:p>
        </p:txBody>
      </p:sp>
    </p:spTree>
    <p:extLst>
      <p:ext uri="{BB962C8B-B14F-4D97-AF65-F5344CB8AC3E}">
        <p14:creationId xmlns:p14="http://schemas.microsoft.com/office/powerpoint/2010/main" val="1907039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Slide</a:t>
            </a:r>
            <a:r>
              <a:rPr lang="en-US" b="0" i="1" baseline="0" dirty="0"/>
              <a:t> time: 1 minute</a:t>
            </a:r>
            <a:endParaRPr lang="en-US" b="1" dirty="0"/>
          </a:p>
          <a:p>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SAY: </a:t>
            </a:r>
            <a:r>
              <a:rPr lang="en-US" dirty="0"/>
              <a:t>During Outreach</a:t>
            </a:r>
            <a:r>
              <a:rPr lang="en-US" baseline="0" dirty="0"/>
              <a:t> Events, members of the National Leadership Team use the Ministry Partner Guide to give a simple fun and child friendly presentation which shares the Good News of Jesus.  Our partners get really creative about how they do their presentations, often having puppet shows and young people from their churches putting on short plays or singing.</a:t>
            </a:r>
            <a:r>
              <a:rPr lang="en-US" altLang="en-US" sz="1200" dirty="0"/>
              <a:t> Shoebox distributions often include stories, music, games, and other things to make the event special for the children who attend.  </a:t>
            </a:r>
          </a:p>
          <a:p>
            <a:endParaRPr lang="en-US" baseline="0" dirty="0"/>
          </a:p>
          <a:p>
            <a:r>
              <a:rPr lang="en-US" b="1" baseline="0" dirty="0"/>
              <a:t>SAY: </a:t>
            </a:r>
            <a:r>
              <a:rPr lang="en-US" b="0" baseline="0" dirty="0"/>
              <a:t>It is at these Outreach events that children will receive their shoebox gifts and where culturally appropriate are offered The Greatest Gift booklet.</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DA42290-E75C-4A4B-B6E7-FB8F3B90026B}" type="slidenum">
              <a:rPr lang="en-US" smtClean="0"/>
              <a:pPr/>
              <a:t>11</a:t>
            </a:fld>
            <a:endParaRPr lang="en-US"/>
          </a:p>
        </p:txBody>
      </p:sp>
    </p:spTree>
    <p:extLst>
      <p:ext uri="{BB962C8B-B14F-4D97-AF65-F5344CB8AC3E}">
        <p14:creationId xmlns:p14="http://schemas.microsoft.com/office/powerpoint/2010/main" val="3624616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n-US" altLang="en-US" sz="1200" i="1" dirty="0"/>
              <a:t>Slide Time: 2 minutes</a:t>
            </a:r>
          </a:p>
          <a:p>
            <a:pPr eaLnBrk="1" hangingPunct="1">
              <a:lnSpc>
                <a:spcPct val="90000"/>
              </a:lnSpc>
              <a:spcBef>
                <a:spcPct val="0"/>
              </a:spcBef>
            </a:pPr>
            <a:endParaRPr lang="en-US" altLang="en-US" sz="1200" dirty="0"/>
          </a:p>
          <a:p>
            <a:pPr eaLnBrk="1" hangingPunct="1">
              <a:lnSpc>
                <a:spcPct val="90000"/>
              </a:lnSpc>
              <a:spcBef>
                <a:spcPct val="0"/>
              </a:spcBef>
            </a:pPr>
            <a:r>
              <a:rPr lang="en-US" altLang="en-US" sz="1200" dirty="0"/>
              <a:t>When children receive their shoebox gift, many children are offered The Greatest Gift booklet.  This </a:t>
            </a:r>
            <a:r>
              <a:rPr lang="en-US" altLang="en-US" sz="1200" dirty="0" err="1"/>
              <a:t>colourful</a:t>
            </a:r>
            <a:r>
              <a:rPr lang="en-US" altLang="en-US" sz="1200" dirty="0"/>
              <a:t> booklet is full of simple Bible stories which introduce children to Jesus.</a:t>
            </a:r>
          </a:p>
          <a:p>
            <a:pPr eaLnBrk="1" hangingPunct="1">
              <a:lnSpc>
                <a:spcPct val="90000"/>
              </a:lnSpc>
              <a:spcBef>
                <a:spcPct val="0"/>
              </a:spcBef>
            </a:pPr>
            <a:endParaRPr lang="en-US" altLang="en-US" sz="1200" dirty="0"/>
          </a:p>
          <a:p>
            <a:pPr eaLnBrk="1" hangingPunct="1">
              <a:lnSpc>
                <a:spcPct val="90000"/>
              </a:lnSpc>
              <a:spcBef>
                <a:spcPct val="0"/>
              </a:spcBef>
            </a:pPr>
            <a:r>
              <a:rPr lang="en-US" altLang="en-US" sz="1200" dirty="0"/>
              <a:t>But this isn’t where the journey ends!  Let’s take a look at </a:t>
            </a:r>
            <a:r>
              <a:rPr lang="en-US" altLang="en-US" sz="1200" i="1" dirty="0"/>
              <a:t>The Greatest Journey</a:t>
            </a:r>
            <a:r>
              <a:rPr lang="en-US" altLang="en-US" sz="1200" dirty="0"/>
              <a:t> follow-up </a:t>
            </a:r>
            <a:r>
              <a:rPr lang="en-US" altLang="en-US" sz="1200" dirty="0" err="1"/>
              <a:t>programme</a:t>
            </a:r>
            <a:r>
              <a:rPr lang="en-US" altLang="en-US" sz="1200" baseline="0" dirty="0"/>
              <a:t> </a:t>
            </a:r>
            <a:r>
              <a:rPr lang="en-US" altLang="en-US" sz="1200" dirty="0"/>
              <a:t>that’s offered to many children who receive shoebox gifts.  </a:t>
            </a:r>
          </a:p>
          <a:p>
            <a:endParaRPr lang="en-GB" dirty="0"/>
          </a:p>
        </p:txBody>
      </p:sp>
      <p:sp>
        <p:nvSpPr>
          <p:cNvPr id="4" name="Slide Number Placeholder 3"/>
          <p:cNvSpPr>
            <a:spLocks noGrp="1"/>
          </p:cNvSpPr>
          <p:nvPr>
            <p:ph type="sldNum" sz="quarter" idx="5"/>
          </p:nvPr>
        </p:nvSpPr>
        <p:spPr/>
        <p:txBody>
          <a:bodyPr/>
          <a:lstStyle/>
          <a:p>
            <a:fld id="{EDA42290-E75C-4A4B-B6E7-FB8F3B90026B}" type="slidenum">
              <a:rPr lang="en-US" smtClean="0"/>
              <a:pPr/>
              <a:t>12</a:t>
            </a:fld>
            <a:endParaRPr lang="en-US"/>
          </a:p>
        </p:txBody>
      </p:sp>
    </p:spTree>
    <p:extLst>
      <p:ext uri="{BB962C8B-B14F-4D97-AF65-F5344CB8AC3E}">
        <p14:creationId xmlns:p14="http://schemas.microsoft.com/office/powerpoint/2010/main" val="1200232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i="1" dirty="0"/>
              <a:t>Slide Time:  2 minutes</a:t>
            </a:r>
          </a:p>
          <a:p>
            <a:pPr eaLnBrk="1" hangingPunct="1">
              <a:spcBef>
                <a:spcPct val="0"/>
              </a:spcBef>
            </a:pPr>
            <a:endParaRPr lang="en-US" altLang="en-US" dirty="0"/>
          </a:p>
          <a:p>
            <a:pPr eaLnBrk="1" hangingPunct="1">
              <a:spcBef>
                <a:spcPct val="0"/>
              </a:spcBef>
            </a:pPr>
            <a:r>
              <a:rPr lang="en-US" altLang="en-US" dirty="0"/>
              <a:t>In 2009, The Greatest Journey was launched in Latin America.  Since then, TGJ classes have been offered in over 100 countries.  </a:t>
            </a:r>
          </a:p>
          <a:p>
            <a:pPr marL="628650" lvl="1" indent="-171450" eaLnBrk="1" hangingPunct="1">
              <a:spcBef>
                <a:spcPct val="0"/>
              </a:spcBef>
              <a:buFontTx/>
              <a:buChar char="•"/>
            </a:pPr>
            <a:r>
              <a:rPr lang="en-US" altLang="en-US" dirty="0"/>
              <a:t>Since the beginning of the </a:t>
            </a:r>
            <a:r>
              <a:rPr lang="en-US" altLang="en-US" dirty="0" err="1"/>
              <a:t>programme</a:t>
            </a:r>
            <a:r>
              <a:rPr lang="en-US" altLang="en-US" dirty="0"/>
              <a:t>:</a:t>
            </a:r>
          </a:p>
          <a:p>
            <a:pPr marL="1085850" lvl="2" indent="-171450" eaLnBrk="1" hangingPunct="1">
              <a:spcBef>
                <a:spcPct val="0"/>
              </a:spcBef>
              <a:buFontTx/>
              <a:buChar char="•"/>
            </a:pPr>
            <a:r>
              <a:rPr lang="en-US" altLang="en-US" dirty="0"/>
              <a:t>Over 1.9 million teachers have been trained </a:t>
            </a:r>
          </a:p>
          <a:p>
            <a:pPr marL="1085850" lvl="2" indent="-171450" eaLnBrk="1" hangingPunct="1">
              <a:spcBef>
                <a:spcPct val="0"/>
              </a:spcBef>
              <a:buFontTx/>
              <a:buChar char="•"/>
            </a:pPr>
            <a:r>
              <a:rPr lang="en-US" altLang="en-US" dirty="0"/>
              <a:t>Over 40 million children have enrolled on the TGJ </a:t>
            </a:r>
            <a:r>
              <a:rPr lang="en-US" altLang="en-US" dirty="0" err="1"/>
              <a:t>programme</a:t>
            </a:r>
            <a:r>
              <a:rPr lang="en-US" altLang="en-US" dirty="0"/>
              <a:t>.  </a:t>
            </a:r>
          </a:p>
          <a:p>
            <a:pPr marL="1085850" lvl="2" indent="-171450" eaLnBrk="1" hangingPunct="1">
              <a:spcBef>
                <a:spcPct val="0"/>
              </a:spcBef>
              <a:buFontTx/>
              <a:buChar char="•"/>
            </a:pPr>
            <a:r>
              <a:rPr lang="en-US" altLang="en-US" dirty="0"/>
              <a:t>Over 20 million children have indicated they have come to faith in Christ.  </a:t>
            </a:r>
          </a:p>
          <a:p>
            <a:pPr eaLnBrk="1" hangingPunct="1">
              <a:lnSpc>
                <a:spcPct val="90000"/>
              </a:lnSpc>
              <a:spcBef>
                <a:spcPct val="0"/>
              </a:spcBef>
            </a:pPr>
            <a:endParaRPr lang="en-US" altLang="en-US" sz="1000" dirty="0"/>
          </a:p>
          <a:p>
            <a:pPr eaLnBrk="1" hangingPunct="1">
              <a:lnSpc>
                <a:spcPct val="90000"/>
              </a:lnSpc>
              <a:spcBef>
                <a:spcPct val="0"/>
              </a:spcBef>
            </a:pPr>
            <a:r>
              <a:rPr lang="en-US" altLang="en-US" sz="1000" i="1" dirty="0"/>
              <a:t>Note to Presenter:</a:t>
            </a:r>
          </a:p>
          <a:p>
            <a:pPr eaLnBrk="1" hangingPunct="1">
              <a:lnSpc>
                <a:spcPct val="90000"/>
              </a:lnSpc>
              <a:spcBef>
                <a:spcPct val="0"/>
              </a:spcBef>
            </a:pPr>
            <a:r>
              <a:rPr lang="en-US" altLang="en-US" sz="1000" i="1" dirty="0"/>
              <a:t>Show</a:t>
            </a:r>
            <a:r>
              <a:rPr lang="en-US" altLang="en-US" sz="1000" i="1" baseline="0" dirty="0"/>
              <a:t> the </a:t>
            </a:r>
            <a:r>
              <a:rPr lang="en-US" altLang="en-US" sz="1000" i="1" dirty="0"/>
              <a:t>TGJ Leaders Guide, </a:t>
            </a:r>
          </a:p>
          <a:p>
            <a:pPr eaLnBrk="1" hangingPunct="1">
              <a:lnSpc>
                <a:spcPct val="90000"/>
              </a:lnSpc>
              <a:spcBef>
                <a:spcPct val="0"/>
              </a:spcBef>
            </a:pPr>
            <a:endParaRPr lang="en-US" altLang="en-US" sz="1000" i="1" dirty="0"/>
          </a:p>
          <a:p>
            <a:pPr eaLnBrk="1" hangingPunct="1">
              <a:lnSpc>
                <a:spcPct val="90000"/>
              </a:lnSpc>
              <a:spcBef>
                <a:spcPct val="0"/>
              </a:spcBef>
            </a:pPr>
            <a:r>
              <a:rPr lang="en-US" altLang="en-US" sz="1000" i="0" dirty="0"/>
              <a:t>Teachers receive training before they teach The</a:t>
            </a:r>
            <a:r>
              <a:rPr lang="en-US" altLang="en-US" sz="1000" i="0" baseline="0" dirty="0"/>
              <a:t> Greatest Journey.  This training, delivered by the National Leadership team of volunteers in that country also</a:t>
            </a:r>
            <a:r>
              <a:rPr lang="en-US" altLang="en-US" sz="1000" i="0" dirty="0"/>
              <a:t> includes ways to develop effective, engaging Bible-based lessons for children so that their teaching can continue to grow past the end of the 12 lessons.</a:t>
            </a:r>
          </a:p>
          <a:p>
            <a:pPr eaLnBrk="1" hangingPunct="1">
              <a:lnSpc>
                <a:spcPct val="90000"/>
              </a:lnSpc>
              <a:spcBef>
                <a:spcPct val="0"/>
              </a:spcBef>
            </a:pPr>
            <a:endParaRPr lang="en-US" altLang="en-US" sz="1000" dirty="0"/>
          </a:p>
          <a:p>
            <a:pPr eaLnBrk="1" hangingPunct="1">
              <a:lnSpc>
                <a:spcPct val="90000"/>
              </a:lnSpc>
              <a:spcBef>
                <a:spcPct val="0"/>
              </a:spcBef>
            </a:pPr>
            <a:r>
              <a:rPr lang="en-US" altLang="en-US" sz="1000" dirty="0"/>
              <a:t>As we look inside the book, we see the focus for each of the three sections.</a:t>
            </a:r>
          </a:p>
          <a:p>
            <a:pPr eaLnBrk="1" hangingPunct="1">
              <a:lnSpc>
                <a:spcPct val="90000"/>
              </a:lnSpc>
              <a:spcBef>
                <a:spcPct val="0"/>
              </a:spcBef>
            </a:pPr>
            <a:endParaRPr lang="en-US" altLang="en-US" sz="1000" dirty="0"/>
          </a:p>
          <a:p>
            <a:pPr eaLnBrk="1" hangingPunct="1">
              <a:spcBef>
                <a:spcPct val="0"/>
              </a:spcBef>
            </a:pPr>
            <a:r>
              <a:rPr lang="en-US" altLang="en-US" dirty="0"/>
              <a:t>Section 1 -  God’s Great Gift –       Gospel</a:t>
            </a:r>
          </a:p>
          <a:p>
            <a:pPr eaLnBrk="1" hangingPunct="1">
              <a:spcBef>
                <a:spcPct val="0"/>
              </a:spcBef>
            </a:pPr>
            <a:r>
              <a:rPr lang="en-US" altLang="en-US" dirty="0"/>
              <a:t>Section 2 -  Walking With God –   Loving/Trusting the Lord</a:t>
            </a:r>
          </a:p>
          <a:p>
            <a:pPr eaLnBrk="1" hangingPunct="1">
              <a:spcBef>
                <a:spcPct val="0"/>
              </a:spcBef>
            </a:pPr>
            <a:r>
              <a:rPr lang="en-US" altLang="en-US" dirty="0"/>
              <a:t>Section 3 -  Sharing God’s Gift –   Telling Others</a:t>
            </a:r>
          </a:p>
          <a:p>
            <a:pPr eaLnBrk="1" hangingPunct="1">
              <a:spcBef>
                <a:spcPct val="0"/>
              </a:spcBef>
            </a:pPr>
            <a:r>
              <a:rPr lang="en-US" altLang="en-US" dirty="0"/>
              <a:t> </a:t>
            </a:r>
          </a:p>
          <a:p>
            <a:pPr eaLnBrk="1" hangingPunct="1">
              <a:spcBef>
                <a:spcPct val="0"/>
              </a:spcBef>
            </a:pPr>
            <a:r>
              <a:rPr lang="en-US" altLang="en-US" u="sng" dirty="0"/>
              <a:t>Course Highlights</a:t>
            </a:r>
            <a:r>
              <a:rPr lang="en-US" altLang="en-US" dirty="0"/>
              <a:t>  	</a:t>
            </a:r>
          </a:p>
          <a:p>
            <a:pPr eaLnBrk="1" hangingPunct="1">
              <a:spcBef>
                <a:spcPct val="0"/>
              </a:spcBef>
            </a:pPr>
            <a:r>
              <a:rPr lang="en-US" altLang="en-US" dirty="0"/>
              <a:t>Section 1 -  Gospel Invitation </a:t>
            </a:r>
          </a:p>
          <a:p>
            <a:pPr eaLnBrk="1" hangingPunct="1">
              <a:spcBef>
                <a:spcPct val="0"/>
              </a:spcBef>
            </a:pPr>
            <a:r>
              <a:rPr lang="en-US" altLang="en-US" dirty="0"/>
              <a:t>Section 2 -  Spotlight on Bible and Prayer</a:t>
            </a:r>
          </a:p>
          <a:p>
            <a:pPr eaLnBrk="1" hangingPunct="1">
              <a:spcBef>
                <a:spcPct val="0"/>
              </a:spcBef>
            </a:pPr>
            <a:r>
              <a:rPr lang="en-US" altLang="en-US" dirty="0"/>
              <a:t>Section 3 -  Praying for others and telling them about Jesus</a:t>
            </a:r>
          </a:p>
          <a:p>
            <a:pPr eaLnBrk="1" hangingPunct="1">
              <a:spcBef>
                <a:spcPct val="0"/>
              </a:spcBef>
            </a:pPr>
            <a:r>
              <a:rPr lang="en-US" altLang="en-US" dirty="0"/>
              <a:t>	</a:t>
            </a:r>
          </a:p>
          <a:p>
            <a:pPr eaLnBrk="1" hangingPunct="1">
              <a:spcBef>
                <a:spcPct val="0"/>
              </a:spcBef>
            </a:pPr>
            <a:r>
              <a:rPr lang="en-US" altLang="en-US" dirty="0"/>
              <a:t>The Greatest</a:t>
            </a:r>
            <a:r>
              <a:rPr lang="en-US" altLang="en-US" baseline="0" dirty="0"/>
              <a:t> Journey</a:t>
            </a:r>
            <a:r>
              <a:rPr lang="en-US" altLang="en-US" dirty="0"/>
              <a:t> is designed specifically for children in receiving countries and includes appealing artwork, scripture, a story-based curriculum, and activities to enhance the lessons.   	</a:t>
            </a:r>
          </a:p>
          <a:p>
            <a:endParaRPr lang="en-GB" dirty="0"/>
          </a:p>
        </p:txBody>
      </p:sp>
      <p:sp>
        <p:nvSpPr>
          <p:cNvPr id="4" name="Slide Number Placeholder 3"/>
          <p:cNvSpPr>
            <a:spLocks noGrp="1"/>
          </p:cNvSpPr>
          <p:nvPr>
            <p:ph type="sldNum" sz="quarter" idx="5"/>
          </p:nvPr>
        </p:nvSpPr>
        <p:spPr/>
        <p:txBody>
          <a:bodyPr/>
          <a:lstStyle/>
          <a:p>
            <a:fld id="{EDA42290-E75C-4A4B-B6E7-FB8F3B90026B}" type="slidenum">
              <a:rPr lang="en-US" smtClean="0"/>
              <a:pPr/>
              <a:t>13</a:t>
            </a:fld>
            <a:endParaRPr lang="en-US"/>
          </a:p>
        </p:txBody>
      </p:sp>
    </p:spTree>
    <p:extLst>
      <p:ext uri="{BB962C8B-B14F-4D97-AF65-F5344CB8AC3E}">
        <p14:creationId xmlns:p14="http://schemas.microsoft.com/office/powerpoint/2010/main" val="3159847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i="1" dirty="0"/>
              <a:t>Slide Time:  1 minute</a:t>
            </a:r>
          </a:p>
          <a:p>
            <a:pPr eaLnBrk="1" hangingPunct="1">
              <a:spcBef>
                <a:spcPct val="0"/>
              </a:spcBef>
            </a:pPr>
            <a:endParaRPr lang="en-US" altLang="en-US" dirty="0"/>
          </a:p>
          <a:p>
            <a:pPr eaLnBrk="1" hangingPunct="1">
              <a:spcBef>
                <a:spcPct val="0"/>
              </a:spcBef>
            </a:pPr>
            <a:r>
              <a:rPr lang="en-US" altLang="en-US" dirty="0"/>
              <a:t>At the end of the discipleship </a:t>
            </a:r>
            <a:r>
              <a:rPr lang="en-US" altLang="en-US" dirty="0" err="1"/>
              <a:t>programme</a:t>
            </a:r>
            <a:r>
              <a:rPr lang="en-US" altLang="en-US" dirty="0"/>
              <a:t>, children cherish the two items they receive at graduation:</a:t>
            </a:r>
            <a:r>
              <a:rPr lang="en-US" altLang="en-US" baseline="0" dirty="0"/>
              <a:t> t</a:t>
            </a:r>
            <a:r>
              <a:rPr lang="en-US" altLang="en-US" dirty="0"/>
              <a:t>he certificate and</a:t>
            </a:r>
            <a:r>
              <a:rPr lang="en-US" altLang="en-US" baseline="0" dirty="0"/>
              <a:t> their own New Testament in their own language!</a:t>
            </a:r>
            <a:endParaRPr lang="en-US" altLang="en-US" dirty="0"/>
          </a:p>
          <a:p>
            <a:endParaRPr lang="en-GB" dirty="0"/>
          </a:p>
        </p:txBody>
      </p:sp>
      <p:sp>
        <p:nvSpPr>
          <p:cNvPr id="4" name="Slide Number Placeholder 3"/>
          <p:cNvSpPr>
            <a:spLocks noGrp="1"/>
          </p:cNvSpPr>
          <p:nvPr>
            <p:ph type="sldNum" sz="quarter" idx="5"/>
          </p:nvPr>
        </p:nvSpPr>
        <p:spPr/>
        <p:txBody>
          <a:bodyPr/>
          <a:lstStyle/>
          <a:p>
            <a:fld id="{EDA42290-E75C-4A4B-B6E7-FB8F3B90026B}" type="slidenum">
              <a:rPr lang="en-US" smtClean="0"/>
              <a:pPr/>
              <a:t>14</a:t>
            </a:fld>
            <a:endParaRPr lang="en-US"/>
          </a:p>
        </p:txBody>
      </p:sp>
    </p:spTree>
    <p:extLst>
      <p:ext uri="{BB962C8B-B14F-4D97-AF65-F5344CB8AC3E}">
        <p14:creationId xmlns:p14="http://schemas.microsoft.com/office/powerpoint/2010/main" val="2062863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i="1" dirty="0"/>
              <a:t>Slide Time: 2 minutes</a:t>
            </a:r>
          </a:p>
          <a:p>
            <a:pPr eaLnBrk="1" hangingPunct="1">
              <a:spcBef>
                <a:spcPct val="0"/>
              </a:spcBef>
            </a:pPr>
            <a:endParaRPr lang="en-US" altLang="en-US" dirty="0"/>
          </a:p>
          <a:p>
            <a:pPr eaLnBrk="1" hangingPunct="1">
              <a:spcBef>
                <a:spcPct val="0"/>
              </a:spcBef>
            </a:pPr>
            <a:r>
              <a:rPr lang="en-US" altLang="en-US" dirty="0"/>
              <a:t>God uses these shoebox gifts and The Greatest Journey to create sparks of faith that He fans into flames in churches and communities around the world, as children share the Good News of Jesus </a:t>
            </a:r>
            <a:r>
              <a:rPr lang="en-US" altLang="en-US" baseline="0" dirty="0"/>
              <a:t>with their friends and family.</a:t>
            </a:r>
            <a:endParaRPr lang="en-US" altLang="en-US" dirty="0"/>
          </a:p>
          <a:p>
            <a:pPr eaLnBrk="1" hangingPunct="1">
              <a:spcBef>
                <a:spcPct val="0"/>
              </a:spcBef>
            </a:pPr>
            <a:endParaRPr lang="en-US" altLang="en-US" dirty="0"/>
          </a:p>
          <a:p>
            <a:pPr eaLnBrk="1" hangingPunct="1">
              <a:spcBef>
                <a:spcPct val="0"/>
              </a:spcBef>
            </a:pPr>
            <a:r>
              <a:rPr lang="en-US" altLang="en-US" i="1" dirty="0"/>
              <a:t>Here are some Spiritual Impact Stories you could share.  Share as many or as few as you have time for. </a:t>
            </a:r>
          </a:p>
          <a:p>
            <a:pPr eaLnBrk="1" hangingPunct="1">
              <a:spcBef>
                <a:spcPct val="0"/>
              </a:spcBef>
            </a:pPr>
            <a:endParaRPr lang="en-US" altLang="en-US" i="1" dirty="0"/>
          </a:p>
          <a:p>
            <a:pPr eaLnBrk="1" hangingPunct="1">
              <a:spcBef>
                <a:spcPct val="0"/>
              </a:spcBef>
            </a:pPr>
            <a:r>
              <a:rPr lang="en-US" altLang="en-US" dirty="0"/>
              <a:t>From Zambia:  </a:t>
            </a:r>
            <a:r>
              <a:rPr lang="en-US" altLang="en-US" dirty="0" err="1"/>
              <a:t>Mapanza</a:t>
            </a:r>
            <a:r>
              <a:rPr lang="en-US" altLang="en-US" dirty="0"/>
              <a:t> Christian Community School in Ndola, Zambia is one ministry that has greatly benefited from Operation Christmas</a:t>
            </a:r>
            <a:r>
              <a:rPr lang="en-US" altLang="en-US" baseline="0" dirty="0"/>
              <a:t> </a:t>
            </a:r>
            <a:r>
              <a:rPr lang="en-US" altLang="en-US" dirty="0"/>
              <a:t>Child. The first year they participated in a shoebox distribution was also the first year they introduced The Greatest Journey.  The school provides</a:t>
            </a:r>
            <a:r>
              <a:rPr lang="en-US" altLang="en-US" baseline="0" dirty="0"/>
              <a:t> for</a:t>
            </a:r>
            <a:r>
              <a:rPr lang="en-US" altLang="en-US" dirty="0"/>
              <a:t> about 400 orphans and vulnerable children. The Headmistress (Mrs. </a:t>
            </a:r>
            <a:r>
              <a:rPr lang="en-US" altLang="en-US" dirty="0" err="1"/>
              <a:t>Inonge</a:t>
            </a:r>
            <a:r>
              <a:rPr lang="en-US" altLang="en-US" dirty="0"/>
              <a:t> </a:t>
            </a:r>
            <a:r>
              <a:rPr lang="en-US" altLang="en-US" dirty="0" err="1"/>
              <a:t>Malupenga</a:t>
            </a:r>
            <a:r>
              <a:rPr lang="en-US" altLang="en-US" dirty="0"/>
              <a:t>) could not hold her joy and thanked God for answering her prayers “Children are now treating each other with respect and honour during and after The Greatest Journey lessons. In other words, there is behaviour change because they now understand that they are equally important to God and that God can use them to minister to others.” </a:t>
            </a:r>
          </a:p>
          <a:p>
            <a:pPr eaLnBrk="1" hangingPunct="1">
              <a:spcBef>
                <a:spcPct val="0"/>
              </a:spcBef>
            </a:pPr>
            <a:endParaRPr lang="en-US" altLang="en-US" dirty="0"/>
          </a:p>
          <a:p>
            <a:pPr eaLnBrk="1" hangingPunct="1">
              <a:spcBef>
                <a:spcPct val="0"/>
              </a:spcBef>
            </a:pPr>
            <a:r>
              <a:rPr lang="en-US" altLang="en-US" dirty="0"/>
              <a:t>From Uganda: </a:t>
            </a:r>
            <a:r>
              <a:rPr lang="en-US" altLang="en-US" dirty="0" err="1"/>
              <a:t>Babirye</a:t>
            </a:r>
            <a:r>
              <a:rPr lang="en-US" altLang="en-US" dirty="0"/>
              <a:t>, a 14-year-old girl was previously not allowed to mix with Christians because her family followed a different faith. After we did the distribution, it so happened that she was one of the children who received the gift box. She says, “My parents are so grateful for what the church has done for me and they now allow me to go to Sunday school for prayers.”</a:t>
            </a:r>
          </a:p>
          <a:p>
            <a:pPr eaLnBrk="1" hangingPunct="1">
              <a:spcBef>
                <a:spcPct val="0"/>
              </a:spcBef>
            </a:pPr>
            <a:endParaRPr lang="en-US" altLang="en-US" dirty="0"/>
          </a:p>
          <a:p>
            <a:pPr eaLnBrk="1" hangingPunct="1">
              <a:spcBef>
                <a:spcPct val="0"/>
              </a:spcBef>
            </a:pPr>
            <a:r>
              <a:rPr lang="en-US" altLang="en-US" dirty="0"/>
              <a:t>From Tanzania:  After a shoebox distribution, children from seven denominations in </a:t>
            </a:r>
            <a:r>
              <a:rPr lang="en-US" altLang="en-US" dirty="0" err="1"/>
              <a:t>Katumba</a:t>
            </a:r>
            <a:r>
              <a:rPr lang="en-US" altLang="en-US" dirty="0"/>
              <a:t> Mbeya, have joined to form a mass choir which</a:t>
            </a:r>
            <a:r>
              <a:rPr lang="en-US" altLang="en-US" baseline="0" dirty="0"/>
              <a:t> they use to share the Good News of Jesus with other children in the area.</a:t>
            </a:r>
          </a:p>
          <a:p>
            <a:pPr eaLnBrk="1" hangingPunct="1">
              <a:spcBef>
                <a:spcPct val="0"/>
              </a:spcBef>
            </a:pPr>
            <a:endParaRPr lang="en-US" altLang="en-US" dirty="0"/>
          </a:p>
          <a:p>
            <a:pPr eaLnBrk="1" hangingPunct="1">
              <a:spcBef>
                <a:spcPct val="0"/>
              </a:spcBef>
            </a:pPr>
            <a:r>
              <a:rPr lang="en-US" altLang="en-US" dirty="0"/>
              <a:t>From Belize: Since the shoebox distribution at our church; </a:t>
            </a:r>
            <a:r>
              <a:rPr lang="en-US" altLang="en-US" dirty="0" err="1"/>
              <a:t>Igelsia</a:t>
            </a:r>
            <a:r>
              <a:rPr lang="en-US" altLang="en-US" dirty="0"/>
              <a:t> </a:t>
            </a:r>
            <a:r>
              <a:rPr lang="en-US" altLang="en-US" dirty="0" err="1"/>
              <a:t>Evangelico</a:t>
            </a:r>
            <a:r>
              <a:rPr lang="en-US" altLang="en-US" dirty="0"/>
              <a:t> has grown. We have expanded our church </a:t>
            </a:r>
            <a:r>
              <a:rPr lang="en-US" altLang="en-US" dirty="0" err="1"/>
              <a:t>programme</a:t>
            </a:r>
            <a:r>
              <a:rPr lang="en-US" altLang="en-US" dirty="0"/>
              <a:t> from just Sunday to now Tuesday and Thursdays as will so that the kids can be involved. The materials that you gave us for the discipleship classes have been helpful and useful for teachers and students. There has been an increase of participation and an expansion of ministry because of the distribution of those shoeboxes. </a:t>
            </a:r>
          </a:p>
          <a:p>
            <a:pPr eaLnBrk="1" hangingPunct="1">
              <a:spcBef>
                <a:spcPct val="0"/>
              </a:spcBef>
            </a:pPr>
            <a:endParaRPr lang="en-US" altLang="en-US" dirty="0"/>
          </a:p>
          <a:p>
            <a:pPr eaLnBrk="1" hangingPunct="1">
              <a:spcBef>
                <a:spcPct val="0"/>
              </a:spcBef>
            </a:pPr>
            <a:r>
              <a:rPr lang="en-US" altLang="en-US" dirty="0"/>
              <a:t>From Cameroon: “I was not interested in church and the things of God; I was living in an environment where ancient traditions are the rule. But since I received the gifts, I </a:t>
            </a:r>
            <a:r>
              <a:rPr lang="en-US" altLang="en-US" dirty="0" err="1"/>
              <a:t>realised</a:t>
            </a:r>
            <a:r>
              <a:rPr lang="en-US" altLang="en-US" dirty="0"/>
              <a:t> that God loves me and He sent Jesus to save me. I come now to the church and follow the teachings.”-Ivanna who received a shoebox gift.</a:t>
            </a:r>
          </a:p>
          <a:p>
            <a:pPr eaLnBrk="1" hangingPunct="1">
              <a:spcBef>
                <a:spcPct val="0"/>
              </a:spcBef>
            </a:pPr>
            <a:endParaRPr lang="en-US" altLang="en-US" dirty="0"/>
          </a:p>
          <a:p>
            <a:pPr eaLnBrk="1" hangingPunct="1">
              <a:spcBef>
                <a:spcPct val="0"/>
              </a:spcBef>
            </a:pPr>
            <a:r>
              <a:rPr lang="en-US" altLang="en-US" dirty="0"/>
              <a:t>From Georgia: After he completed The Greatest Journey discipleship </a:t>
            </a:r>
            <a:r>
              <a:rPr lang="en-US" altLang="en-US" dirty="0" err="1"/>
              <a:t>programme</a:t>
            </a:r>
            <a:r>
              <a:rPr lang="en-US" altLang="en-US" dirty="0"/>
              <a:t>, </a:t>
            </a:r>
            <a:r>
              <a:rPr lang="en-US" altLang="en-US" dirty="0" err="1"/>
              <a:t>Jakhishvili</a:t>
            </a:r>
            <a:r>
              <a:rPr lang="en-US" altLang="en-US" dirty="0"/>
              <a:t> Nika – a 13-year-old boy- together with a teacher talked to his parents and with his older sister, and opened a class in his own house.  Right now around 14-15 children 10-13 years old, come to his place for classes. </a:t>
            </a:r>
          </a:p>
          <a:p>
            <a:endParaRPr lang="en-GB" dirty="0"/>
          </a:p>
        </p:txBody>
      </p:sp>
      <p:sp>
        <p:nvSpPr>
          <p:cNvPr id="4" name="Slide Number Placeholder 3"/>
          <p:cNvSpPr>
            <a:spLocks noGrp="1"/>
          </p:cNvSpPr>
          <p:nvPr>
            <p:ph type="sldNum" sz="quarter" idx="5"/>
          </p:nvPr>
        </p:nvSpPr>
        <p:spPr/>
        <p:txBody>
          <a:bodyPr/>
          <a:lstStyle/>
          <a:p>
            <a:fld id="{EDA42290-E75C-4A4B-B6E7-FB8F3B90026B}" type="slidenum">
              <a:rPr lang="en-US" smtClean="0"/>
              <a:pPr/>
              <a:t>15</a:t>
            </a:fld>
            <a:endParaRPr lang="en-US"/>
          </a:p>
        </p:txBody>
      </p:sp>
    </p:spTree>
    <p:extLst>
      <p:ext uri="{BB962C8B-B14F-4D97-AF65-F5344CB8AC3E}">
        <p14:creationId xmlns:p14="http://schemas.microsoft.com/office/powerpoint/2010/main" val="2557985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altLang="en-US" i="1" dirty="0"/>
              <a:t>Slide Time: 1 minute</a:t>
            </a:r>
          </a:p>
          <a:p>
            <a:pPr eaLnBrk="1" hangingPunct="1">
              <a:spcBef>
                <a:spcPct val="0"/>
              </a:spcBef>
            </a:pPr>
            <a:endParaRPr lang="en-US" altLang="en-US" dirty="0"/>
          </a:p>
          <a:p>
            <a:pPr eaLnBrk="1" hangingPunct="1">
              <a:spcBef>
                <a:spcPct val="0"/>
              </a:spcBef>
            </a:pPr>
            <a:r>
              <a:rPr lang="en-US" altLang="en-US" dirty="0"/>
              <a:t>But it all comes back to one individual shoebox gift!  A gift packed by you or your family or your church or your group.  God uses these gifts in the incredible process of drawing children and their families to Himself.  </a:t>
            </a:r>
          </a:p>
          <a:p>
            <a:pPr eaLnBrk="1" hangingPunct="1">
              <a:spcBef>
                <a:spcPct val="0"/>
              </a:spcBef>
            </a:pPr>
            <a:endParaRPr lang="en-US" altLang="en-US" dirty="0"/>
          </a:p>
          <a:p>
            <a:pPr eaLnBrk="1" hangingPunct="1">
              <a:spcBef>
                <a:spcPct val="0"/>
              </a:spcBef>
            </a:pPr>
            <a:r>
              <a:rPr lang="en-US" altLang="en-US" dirty="0"/>
              <a:t>Your shoeboxes represent more than smiles and laughter; they are used by local churches</a:t>
            </a:r>
            <a:r>
              <a:rPr lang="en-US" altLang="en-US" baseline="0" dirty="0"/>
              <a:t> overseas to</a:t>
            </a:r>
            <a:r>
              <a:rPr lang="en-US" altLang="en-US" dirty="0"/>
              <a:t> open doors to share the love of Jesus with children and their families around the world.</a:t>
            </a:r>
          </a:p>
          <a:p>
            <a:pPr eaLnBrk="1" hangingPunct="1">
              <a:spcBef>
                <a:spcPct val="0"/>
              </a:spcBef>
            </a:pPr>
            <a:endParaRPr lang="en-US" altLang="en-US" dirty="0"/>
          </a:p>
          <a:p>
            <a:pPr eaLnBrk="1" hangingPunct="1">
              <a:spcBef>
                <a:spcPct val="0"/>
              </a:spcBef>
            </a:pPr>
            <a:r>
              <a:rPr lang="en-US" altLang="en-US" dirty="0"/>
              <a:t>You are a part of that!  As you pack more and more shoeboxes, we pray that God will use those gifts as powerful tools in the hands of these leaders and their churches.  Through these individual gifts and with The Greatest Journey, God is doing incredible things-lives are being changed for eternity.</a:t>
            </a:r>
          </a:p>
          <a:p>
            <a:pPr eaLnBrk="1" hangingPunct="1">
              <a:spcBef>
                <a:spcPct val="0"/>
              </a:spcBef>
            </a:pPr>
            <a:endParaRPr lang="en-US" altLang="en-US" dirty="0"/>
          </a:p>
          <a:p>
            <a:pPr eaLnBrk="1" hangingPunct="1">
              <a:spcBef>
                <a:spcPct val="0"/>
              </a:spcBef>
            </a:pPr>
            <a:r>
              <a:rPr lang="en-US" altLang="en-US" i="1" dirty="0"/>
              <a:t>Hold up your sample shoebox to </a:t>
            </a:r>
            <a:r>
              <a:rPr lang="en-US" altLang="en-US" i="1" dirty="0" err="1"/>
              <a:t>emphasise</a:t>
            </a:r>
            <a:r>
              <a:rPr lang="en-US" altLang="en-US" i="1" dirty="0"/>
              <a:t> and give a visual of the impact that </a:t>
            </a:r>
            <a:r>
              <a:rPr lang="en-US" altLang="en-US" b="1" i="1" dirty="0"/>
              <a:t>one box can make</a:t>
            </a:r>
            <a:r>
              <a:rPr lang="en-US" altLang="en-US" dirty="0"/>
              <a:t>.</a:t>
            </a:r>
            <a:endParaRPr lang="en-US" altLang="en-US" i="1" dirty="0"/>
          </a:p>
        </p:txBody>
      </p:sp>
      <p:sp>
        <p:nvSpPr>
          <p:cNvPr id="4" name="Slide Number Placeholder 3"/>
          <p:cNvSpPr>
            <a:spLocks noGrp="1"/>
          </p:cNvSpPr>
          <p:nvPr>
            <p:ph type="sldNum" sz="quarter" idx="10"/>
          </p:nvPr>
        </p:nvSpPr>
        <p:spPr/>
        <p:txBody>
          <a:bodyPr/>
          <a:lstStyle/>
          <a:p>
            <a:fld id="{EDA42290-E75C-4A4B-B6E7-FB8F3B90026B}" type="slidenum">
              <a:rPr lang="en-US" smtClean="0"/>
              <a:pPr/>
              <a:t>16</a:t>
            </a:fld>
            <a:endParaRPr lang="en-US"/>
          </a:p>
        </p:txBody>
      </p:sp>
    </p:spTree>
    <p:extLst>
      <p:ext uri="{BB962C8B-B14F-4D97-AF65-F5344CB8AC3E}">
        <p14:creationId xmlns:p14="http://schemas.microsoft.com/office/powerpoint/2010/main" val="2802601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i="1" dirty="0"/>
              <a:t>Slide Time: 1 minute</a:t>
            </a:r>
          </a:p>
          <a:p>
            <a:pPr eaLnBrk="1" hangingPunct="1">
              <a:spcBef>
                <a:spcPct val="0"/>
              </a:spcBef>
            </a:pPr>
            <a:endParaRPr lang="en-US" altLang="en-US" dirty="0"/>
          </a:p>
          <a:p>
            <a:pPr eaLnBrk="1" hangingPunct="1">
              <a:spcBef>
                <a:spcPct val="0"/>
              </a:spcBef>
            </a:pPr>
            <a:r>
              <a:rPr lang="en-US" altLang="en-US" dirty="0"/>
              <a:t>We pack shoebox</a:t>
            </a:r>
            <a:r>
              <a:rPr lang="en-US" altLang="en-US" baseline="0" dirty="0"/>
              <a:t> gifts as a part of our fulfilment of the Great Commission, knowing that the boxes we pack are a great way of sharing the love of God with children around the world.</a:t>
            </a:r>
            <a:endParaRPr lang="en-US" altLang="en-US" dirty="0"/>
          </a:p>
          <a:p>
            <a:pPr eaLnBrk="1" hangingPunct="1">
              <a:spcBef>
                <a:spcPct val="0"/>
              </a:spcBef>
            </a:pPr>
            <a:endParaRPr lang="en-US" altLang="en-US" dirty="0"/>
          </a:p>
          <a:p>
            <a:pPr eaLnBrk="1" hangingPunct="1">
              <a:spcBef>
                <a:spcPct val="0"/>
              </a:spcBef>
            </a:pPr>
            <a:r>
              <a:rPr lang="en-US" altLang="en-US" i="1" dirty="0"/>
              <a:t>Read verses on screen.  </a:t>
            </a:r>
          </a:p>
          <a:p>
            <a:pPr eaLnBrk="1" hangingPunct="1">
              <a:spcBef>
                <a:spcPct val="0"/>
              </a:spcBef>
            </a:pPr>
            <a:endParaRPr lang="en-US" altLang="en-US" i="1" dirty="0"/>
          </a:p>
          <a:p>
            <a:pPr eaLnBrk="1" hangingPunct="1">
              <a:spcBef>
                <a:spcPct val="0"/>
              </a:spcBef>
            </a:pPr>
            <a:r>
              <a:rPr lang="en-US" altLang="en-US" dirty="0"/>
              <a:t>We</a:t>
            </a:r>
            <a:r>
              <a:rPr lang="en-US" altLang="en-US" baseline="0" dirty="0"/>
              <a:t> really</a:t>
            </a:r>
            <a:r>
              <a:rPr lang="en-US" altLang="en-US" dirty="0"/>
              <a:t> appreciates you and your partnership as you pack shoeboxes.  We would really encourage you to continue to pray for these children.  </a:t>
            </a:r>
          </a:p>
          <a:p>
            <a:pPr eaLnBrk="1" hangingPunct="1">
              <a:spcBef>
                <a:spcPct val="0"/>
              </a:spcBef>
            </a:pPr>
            <a:endParaRPr lang="en-US" altLang="en-US" dirty="0"/>
          </a:p>
          <a:p>
            <a:pPr eaLnBrk="1" hangingPunct="1">
              <a:spcBef>
                <a:spcPct val="0"/>
              </a:spcBef>
            </a:pPr>
            <a:r>
              <a:rPr lang="en-US" altLang="en-US" dirty="0"/>
              <a:t>May the Lord bless you and encourage you as serve Him and we partner together.</a:t>
            </a:r>
          </a:p>
          <a:p>
            <a:endParaRPr lang="en-GB" dirty="0"/>
          </a:p>
        </p:txBody>
      </p:sp>
      <p:sp>
        <p:nvSpPr>
          <p:cNvPr id="4" name="Slide Number Placeholder 3"/>
          <p:cNvSpPr>
            <a:spLocks noGrp="1"/>
          </p:cNvSpPr>
          <p:nvPr>
            <p:ph type="sldNum" sz="quarter" idx="5"/>
          </p:nvPr>
        </p:nvSpPr>
        <p:spPr/>
        <p:txBody>
          <a:bodyPr/>
          <a:lstStyle/>
          <a:p>
            <a:fld id="{EDA42290-E75C-4A4B-B6E7-FB8F3B90026B}" type="slidenum">
              <a:rPr lang="en-US" smtClean="0"/>
              <a:pPr/>
              <a:t>17</a:t>
            </a:fld>
            <a:endParaRPr lang="en-US"/>
          </a:p>
        </p:txBody>
      </p:sp>
    </p:spTree>
    <p:extLst>
      <p:ext uri="{BB962C8B-B14F-4D97-AF65-F5344CB8AC3E}">
        <p14:creationId xmlns:p14="http://schemas.microsoft.com/office/powerpoint/2010/main" val="919139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i="1" dirty="0"/>
              <a:t>Slide time: 1 minute</a:t>
            </a:r>
          </a:p>
          <a:p>
            <a:pPr eaLnBrk="1" hangingPunct="1">
              <a:spcBef>
                <a:spcPct val="0"/>
              </a:spcBef>
            </a:pPr>
            <a:endParaRPr lang="en-US" altLang="en-US" i="1" dirty="0"/>
          </a:p>
          <a:p>
            <a:pPr eaLnBrk="1" hangingPunct="1">
              <a:spcBef>
                <a:spcPct val="0"/>
              </a:spcBef>
            </a:pPr>
            <a:r>
              <a:rPr lang="en-US" altLang="en-US" dirty="0"/>
              <a:t>We are excited you are here.  National Collection Week is in only ____ weeks!  Can you believe that?  With so many shoeboxes still to be packed!  It’s such an exciting time of the year!</a:t>
            </a:r>
          </a:p>
          <a:p>
            <a:pPr eaLnBrk="1" hangingPunct="1">
              <a:spcBef>
                <a:spcPct val="0"/>
              </a:spcBef>
            </a:pPr>
            <a:endParaRPr lang="en-US" altLang="en-US" dirty="0"/>
          </a:p>
          <a:p>
            <a:pPr eaLnBrk="1" hangingPunct="1">
              <a:spcBef>
                <a:spcPct val="0"/>
              </a:spcBef>
            </a:pPr>
            <a:r>
              <a:rPr lang="en-US" altLang="en-US" dirty="0"/>
              <a:t>Our prayer is that during our time together today you would learn more about how God is using the shoebox gifts from this area.</a:t>
            </a:r>
          </a:p>
          <a:p>
            <a:pPr eaLnBrk="1" hangingPunct="1">
              <a:spcBef>
                <a:spcPct val="0"/>
              </a:spcBef>
            </a:pPr>
            <a:endParaRPr lang="en-US" altLang="en-US" dirty="0"/>
          </a:p>
          <a:p>
            <a:pPr eaLnBrk="1" hangingPunct="1">
              <a:spcBef>
                <a:spcPct val="0"/>
              </a:spcBef>
            </a:pPr>
            <a:r>
              <a:rPr lang="en-US" altLang="en-US" dirty="0"/>
              <a:t>God is using you through</a:t>
            </a:r>
            <a:r>
              <a:rPr lang="en-US" altLang="en-US" baseline="0" dirty="0"/>
              <a:t> the simple action of packing a shoebox gift to further His kingdom</a:t>
            </a:r>
            <a:r>
              <a:rPr lang="en-US" altLang="en-US" dirty="0"/>
              <a:t>! As you and your church or group pack more shoeboxes, more children have the opportunity to hear</a:t>
            </a:r>
            <a:r>
              <a:rPr lang="en-US" altLang="en-US" baseline="0" dirty="0"/>
              <a:t> the Good News of Jesus.</a:t>
            </a:r>
          </a:p>
          <a:p>
            <a:pPr eaLnBrk="1" hangingPunct="1">
              <a:spcBef>
                <a:spcPct val="0"/>
              </a:spcBef>
            </a:pPr>
            <a:endParaRPr lang="en-US" altLang="en-US" dirty="0"/>
          </a:p>
          <a:p>
            <a:pPr eaLnBrk="1" hangingPunct="1">
              <a:spcBef>
                <a:spcPct val="0"/>
              </a:spcBef>
            </a:pPr>
            <a:r>
              <a:rPr lang="en-US" altLang="en-US" dirty="0"/>
              <a:t>As we’ll see in a bit, when children</a:t>
            </a:r>
            <a:r>
              <a:rPr lang="en-US" altLang="en-US" baseline="0" dirty="0"/>
              <a:t> discover Jesus</a:t>
            </a:r>
            <a:r>
              <a:rPr lang="en-US" altLang="en-US" dirty="0"/>
              <a:t>, they are inspired to share about</a:t>
            </a:r>
            <a:r>
              <a:rPr lang="en-US" altLang="en-US" baseline="0" dirty="0"/>
              <a:t> him</a:t>
            </a:r>
            <a:r>
              <a:rPr lang="en-US" altLang="en-US" dirty="0"/>
              <a:t> with other</a:t>
            </a:r>
            <a:r>
              <a:rPr lang="en-US" altLang="en-US" baseline="0" dirty="0"/>
              <a:t> </a:t>
            </a:r>
            <a:r>
              <a:rPr lang="en-US" altLang="en-US" dirty="0"/>
              <a:t>children, their parents, their siblings.  </a:t>
            </a:r>
          </a:p>
          <a:p>
            <a:pPr eaLnBrk="1" hangingPunct="1">
              <a:spcBef>
                <a:spcPct val="0"/>
              </a:spcBef>
            </a:pPr>
            <a:endParaRPr lang="en-US" altLang="en-US" dirty="0"/>
          </a:p>
          <a:p>
            <a:pPr eaLnBrk="1" hangingPunct="1">
              <a:spcBef>
                <a:spcPct val="0"/>
              </a:spcBef>
            </a:pPr>
            <a:r>
              <a:rPr lang="en-US" altLang="en-US" dirty="0"/>
              <a:t>That’s exactly what the mission of Operation Christmas Child is…</a:t>
            </a:r>
          </a:p>
          <a:p>
            <a:endParaRPr lang="en-GB" dirty="0"/>
          </a:p>
        </p:txBody>
      </p:sp>
      <p:sp>
        <p:nvSpPr>
          <p:cNvPr id="4" name="Slide Number Placeholder 3"/>
          <p:cNvSpPr>
            <a:spLocks noGrp="1"/>
          </p:cNvSpPr>
          <p:nvPr>
            <p:ph type="sldNum" sz="quarter" idx="5"/>
          </p:nvPr>
        </p:nvSpPr>
        <p:spPr/>
        <p:txBody>
          <a:bodyPr/>
          <a:lstStyle/>
          <a:p>
            <a:fld id="{EDA42290-E75C-4A4B-B6E7-FB8F3B90026B}" type="slidenum">
              <a:rPr lang="en-US" smtClean="0"/>
              <a:pPr/>
              <a:t>2</a:t>
            </a:fld>
            <a:endParaRPr lang="en-US"/>
          </a:p>
        </p:txBody>
      </p:sp>
    </p:spTree>
    <p:extLst>
      <p:ext uri="{BB962C8B-B14F-4D97-AF65-F5344CB8AC3E}">
        <p14:creationId xmlns:p14="http://schemas.microsoft.com/office/powerpoint/2010/main" val="1408562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i="1" dirty="0"/>
              <a:t>Slide Time:  2 minutes</a:t>
            </a:r>
          </a:p>
          <a:p>
            <a:pPr eaLnBrk="1" hangingPunct="1">
              <a:spcBef>
                <a:spcPct val="0"/>
              </a:spcBef>
            </a:pPr>
            <a:endParaRPr lang="en-US" altLang="en-US" dirty="0"/>
          </a:p>
          <a:p>
            <a:pPr eaLnBrk="1" hangingPunct="1">
              <a:spcBef>
                <a:spcPct val="0"/>
              </a:spcBef>
            </a:pPr>
            <a:r>
              <a:rPr lang="en-US" altLang="en-US" i="1" dirty="0"/>
              <a:t>Read the mission statement</a:t>
            </a:r>
          </a:p>
          <a:p>
            <a:pPr eaLnBrk="1" hangingPunct="1">
              <a:spcBef>
                <a:spcPct val="0"/>
              </a:spcBef>
            </a:pPr>
            <a:endParaRPr lang="en-US" altLang="en-US" dirty="0"/>
          </a:p>
          <a:p>
            <a:pPr eaLnBrk="1" hangingPunct="1">
              <a:spcBef>
                <a:spcPct val="0"/>
              </a:spcBef>
            </a:pPr>
            <a:r>
              <a:rPr lang="en-US" altLang="en-US" dirty="0"/>
              <a:t>And the number one way we do this is through SHOEBOXES!!!</a:t>
            </a:r>
          </a:p>
          <a:p>
            <a:endParaRPr lang="en-GB" dirty="0"/>
          </a:p>
        </p:txBody>
      </p:sp>
      <p:sp>
        <p:nvSpPr>
          <p:cNvPr id="4" name="Slide Number Placeholder 3"/>
          <p:cNvSpPr>
            <a:spLocks noGrp="1"/>
          </p:cNvSpPr>
          <p:nvPr>
            <p:ph type="sldNum" sz="quarter" idx="5"/>
          </p:nvPr>
        </p:nvSpPr>
        <p:spPr/>
        <p:txBody>
          <a:bodyPr/>
          <a:lstStyle/>
          <a:p>
            <a:fld id="{EDA42290-E75C-4A4B-B6E7-FB8F3B90026B}" type="slidenum">
              <a:rPr lang="en-US" smtClean="0"/>
              <a:pPr/>
              <a:t>3</a:t>
            </a:fld>
            <a:endParaRPr lang="en-US"/>
          </a:p>
        </p:txBody>
      </p:sp>
    </p:spTree>
    <p:extLst>
      <p:ext uri="{BB962C8B-B14F-4D97-AF65-F5344CB8AC3E}">
        <p14:creationId xmlns:p14="http://schemas.microsoft.com/office/powerpoint/2010/main" val="2119067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i="1" dirty="0"/>
              <a:t>Slide Time: 3 minutes</a:t>
            </a:r>
          </a:p>
          <a:p>
            <a:pPr eaLnBrk="1" hangingPunct="1">
              <a:spcBef>
                <a:spcPct val="0"/>
              </a:spcBef>
            </a:pPr>
            <a:endParaRPr lang="en-US" altLang="en-US" i="1" dirty="0"/>
          </a:p>
          <a:p>
            <a:pPr eaLnBrk="1" hangingPunct="1">
              <a:spcBef>
                <a:spcPct val="0"/>
              </a:spcBef>
            </a:pPr>
            <a:r>
              <a:rPr lang="en-US" altLang="en-US" b="1" i="1" dirty="0"/>
              <a:t>Update this slide to represent the shoebox totals from your area.</a:t>
            </a:r>
          </a:p>
          <a:p>
            <a:pPr eaLnBrk="1" hangingPunct="1">
              <a:spcBef>
                <a:spcPct val="0"/>
              </a:spcBef>
            </a:pPr>
            <a:endParaRPr lang="en-US" altLang="en-US" dirty="0"/>
          </a:p>
          <a:p>
            <a:pPr eaLnBrk="1" hangingPunct="1">
              <a:spcBef>
                <a:spcPct val="0"/>
              </a:spcBef>
            </a:pPr>
            <a:r>
              <a:rPr lang="en-US" altLang="en-US" dirty="0"/>
              <a:t>Let’s take a few minutes to celebrate how many children received a shoebox gift from the ______________ area during the 2023</a:t>
            </a:r>
            <a:r>
              <a:rPr lang="en-US" altLang="en-US" baseline="0" dirty="0"/>
              <a:t> </a:t>
            </a:r>
            <a:r>
              <a:rPr lang="en-US" altLang="en-US" dirty="0"/>
              <a:t>collection season.</a:t>
            </a:r>
          </a:p>
          <a:p>
            <a:endParaRPr lang="en-GB" dirty="0"/>
          </a:p>
        </p:txBody>
      </p:sp>
      <p:sp>
        <p:nvSpPr>
          <p:cNvPr id="4" name="Slide Number Placeholder 3"/>
          <p:cNvSpPr>
            <a:spLocks noGrp="1"/>
          </p:cNvSpPr>
          <p:nvPr>
            <p:ph type="sldNum" sz="quarter" idx="5"/>
          </p:nvPr>
        </p:nvSpPr>
        <p:spPr/>
        <p:txBody>
          <a:bodyPr/>
          <a:lstStyle/>
          <a:p>
            <a:fld id="{EDA42290-E75C-4A4B-B6E7-FB8F3B90026B}" type="slidenum">
              <a:rPr lang="en-US" smtClean="0"/>
              <a:pPr/>
              <a:t>4</a:t>
            </a:fld>
            <a:endParaRPr lang="en-US"/>
          </a:p>
        </p:txBody>
      </p:sp>
    </p:spTree>
    <p:extLst>
      <p:ext uri="{BB962C8B-B14F-4D97-AF65-F5344CB8AC3E}">
        <p14:creationId xmlns:p14="http://schemas.microsoft.com/office/powerpoint/2010/main" val="3188217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i="1" dirty="0"/>
              <a:t>Slide Time: 1 minutes</a:t>
            </a:r>
          </a:p>
          <a:p>
            <a:pPr eaLnBrk="1" hangingPunct="1">
              <a:spcBef>
                <a:spcPct val="0"/>
              </a:spcBef>
            </a:pPr>
            <a:endParaRPr lang="en-US" altLang="en-US" dirty="0"/>
          </a:p>
          <a:p>
            <a:pPr eaLnBrk="1" hangingPunct="1">
              <a:spcBef>
                <a:spcPct val="0"/>
              </a:spcBef>
            </a:pPr>
            <a:r>
              <a:rPr lang="en-US" altLang="en-US" dirty="0"/>
              <a:t>In order for all those shoeboxes to get into the hands of the National Leadership Teams in over 100 countries it takes a lot of hands on a long journey.  Let’s not forget the journey a shoebox takes. </a:t>
            </a:r>
          </a:p>
          <a:p>
            <a:pPr eaLnBrk="1" hangingPunct="1">
              <a:spcBef>
                <a:spcPct val="0"/>
              </a:spcBef>
            </a:pPr>
            <a:endParaRPr lang="en-US" altLang="en-US" dirty="0"/>
          </a:p>
          <a:p>
            <a:pPr eaLnBrk="1" hangingPunct="1">
              <a:spcBef>
                <a:spcPct val="0"/>
              </a:spcBef>
            </a:pPr>
            <a:r>
              <a:rPr lang="en-US" altLang="en-US" i="1" dirty="0"/>
              <a:t>Hold up the packed shoebox as you go through the journey. </a:t>
            </a:r>
          </a:p>
          <a:p>
            <a:pPr eaLnBrk="1" hangingPunct="1">
              <a:spcBef>
                <a:spcPct val="0"/>
              </a:spcBef>
            </a:pPr>
            <a:endParaRPr lang="en-US" altLang="en-US" i="1" dirty="0"/>
          </a:p>
          <a:p>
            <a:pPr eaLnBrk="1" hangingPunct="1">
              <a:spcBef>
                <a:spcPct val="0"/>
              </a:spcBef>
            </a:pPr>
            <a:r>
              <a:rPr lang="en-US" altLang="en-US" i="1" dirty="0"/>
              <a:t>Before moving onto the next step, ask the audience if they know the next step in the journey.  Consider giving a sweet prize to those who get it right.</a:t>
            </a:r>
          </a:p>
          <a:p>
            <a:endParaRPr lang="en-GB" dirty="0"/>
          </a:p>
        </p:txBody>
      </p:sp>
      <p:sp>
        <p:nvSpPr>
          <p:cNvPr id="4" name="Slide Number Placeholder 3"/>
          <p:cNvSpPr>
            <a:spLocks noGrp="1"/>
          </p:cNvSpPr>
          <p:nvPr>
            <p:ph type="sldNum" sz="quarter" idx="5"/>
          </p:nvPr>
        </p:nvSpPr>
        <p:spPr/>
        <p:txBody>
          <a:bodyPr/>
          <a:lstStyle/>
          <a:p>
            <a:fld id="{EDA42290-E75C-4A4B-B6E7-FB8F3B90026B}" type="slidenum">
              <a:rPr lang="en-US" smtClean="0"/>
              <a:pPr/>
              <a:t>5</a:t>
            </a:fld>
            <a:endParaRPr lang="en-US"/>
          </a:p>
        </p:txBody>
      </p:sp>
    </p:spTree>
    <p:extLst>
      <p:ext uri="{BB962C8B-B14F-4D97-AF65-F5344CB8AC3E}">
        <p14:creationId xmlns:p14="http://schemas.microsoft.com/office/powerpoint/2010/main" val="3262006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Individuals on the sending side of the ministry have the opportunity to impact the life of a child on the receiving side of the ministry.  So encourage everyone</a:t>
            </a:r>
            <a:r>
              <a:rPr lang="en-US" altLang="en-US" baseline="0" dirty="0"/>
              <a:t> you know</a:t>
            </a:r>
            <a:r>
              <a:rPr lang="en-US" altLang="en-US" dirty="0"/>
              <a:t> to pack a box!  Every single box matters!</a:t>
            </a:r>
          </a:p>
          <a:p>
            <a:pPr eaLnBrk="1" hangingPunct="1">
              <a:spcBef>
                <a:spcPct val="0"/>
              </a:spcBef>
            </a:pPr>
            <a:endParaRPr lang="en-US" altLang="en-US" dirty="0"/>
          </a:p>
          <a:p>
            <a:pPr eaLnBrk="1" hangingPunct="1">
              <a:spcBef>
                <a:spcPct val="0"/>
              </a:spcBef>
            </a:pPr>
            <a:r>
              <a:rPr lang="en-US" altLang="en-US" dirty="0"/>
              <a:t>Encourage others, in addition to praying for the child that will receive the shoebox gift they have packed, to consider writing a personal note of encouragement to the child who receives the box. </a:t>
            </a:r>
          </a:p>
          <a:p>
            <a:pPr eaLnBrk="1" hangingPunct="1">
              <a:spcBef>
                <a:spcPct val="0"/>
              </a:spcBef>
            </a:pPr>
            <a:endParaRPr lang="en-US" altLang="en-US" dirty="0"/>
          </a:p>
          <a:p>
            <a:pPr eaLnBrk="1" hangingPunct="1">
              <a:spcBef>
                <a:spcPct val="0"/>
              </a:spcBef>
            </a:pPr>
            <a:r>
              <a:rPr lang="en-US" altLang="en-US" dirty="0"/>
              <a:t>It means a lot to the children to know that someone in another country that doesn’t even know them loves them and is praying for them.</a:t>
            </a:r>
          </a:p>
          <a:p>
            <a:endParaRPr lang="en-GB" dirty="0"/>
          </a:p>
        </p:txBody>
      </p:sp>
      <p:sp>
        <p:nvSpPr>
          <p:cNvPr id="4" name="Slide Number Placeholder 3"/>
          <p:cNvSpPr>
            <a:spLocks noGrp="1"/>
          </p:cNvSpPr>
          <p:nvPr>
            <p:ph type="sldNum" sz="quarter" idx="5"/>
          </p:nvPr>
        </p:nvSpPr>
        <p:spPr/>
        <p:txBody>
          <a:bodyPr/>
          <a:lstStyle/>
          <a:p>
            <a:fld id="{EDA42290-E75C-4A4B-B6E7-FB8F3B90026B}" type="slidenum">
              <a:rPr lang="en-US" smtClean="0"/>
              <a:pPr/>
              <a:t>6</a:t>
            </a:fld>
            <a:endParaRPr lang="en-US"/>
          </a:p>
        </p:txBody>
      </p:sp>
    </p:spTree>
    <p:extLst>
      <p:ext uri="{BB962C8B-B14F-4D97-AF65-F5344CB8AC3E}">
        <p14:creationId xmlns:p14="http://schemas.microsoft.com/office/powerpoint/2010/main" val="1654358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altLang="en-US" i="1" dirty="0"/>
              <a:t>Slide Time: 1-5 minutes</a:t>
            </a:r>
          </a:p>
          <a:p>
            <a:pPr eaLnBrk="1" hangingPunct="1">
              <a:spcBef>
                <a:spcPct val="0"/>
              </a:spcBef>
            </a:pPr>
            <a:endParaRPr lang="en-US" altLang="en-US" dirty="0"/>
          </a:p>
          <a:p>
            <a:pPr eaLnBrk="1" hangingPunct="1">
              <a:spcBef>
                <a:spcPct val="0"/>
              </a:spcBef>
            </a:pPr>
            <a:r>
              <a:rPr lang="en-US" altLang="en-US" dirty="0"/>
              <a:t>In addition to individuals or families packing shoebox gifts, churches, and community groups come together to pack gifts as well!</a:t>
            </a:r>
          </a:p>
          <a:p>
            <a:pPr eaLnBrk="1" hangingPunct="1">
              <a:spcBef>
                <a:spcPct val="0"/>
              </a:spcBef>
            </a:pPr>
            <a:endParaRPr lang="en-US" altLang="en-US" i="1" dirty="0"/>
          </a:p>
          <a:p>
            <a:pPr eaLnBrk="1" hangingPunct="1">
              <a:spcBef>
                <a:spcPct val="0"/>
              </a:spcBef>
            </a:pPr>
            <a:r>
              <a:rPr lang="en-US" altLang="en-US" i="1" dirty="0"/>
              <a:t>If you are at an</a:t>
            </a:r>
            <a:r>
              <a:rPr lang="en-US" altLang="en-US" i="1" baseline="0" dirty="0"/>
              <a:t> event with multiple churches or groups, t</a:t>
            </a:r>
            <a:r>
              <a:rPr lang="en-US" altLang="en-US" i="1" dirty="0"/>
              <a:t>his would be a good time to </a:t>
            </a:r>
            <a:r>
              <a:rPr lang="en-US" altLang="en-US" i="1" dirty="0" err="1"/>
              <a:t>recognise</a:t>
            </a:r>
            <a:r>
              <a:rPr lang="en-US" altLang="en-US" i="1" dirty="0"/>
              <a:t> those churches and groups represented by those in attendance.  If time allows, consider having attendees stand up and share what church or </a:t>
            </a:r>
            <a:r>
              <a:rPr lang="en-US" altLang="en-US" i="1" dirty="0" err="1"/>
              <a:t>organisation</a:t>
            </a:r>
            <a:r>
              <a:rPr lang="en-US" altLang="en-US" i="1" dirty="0"/>
              <a:t> they represent.  </a:t>
            </a:r>
          </a:p>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EDA42290-E75C-4A4B-B6E7-FB8F3B90026B}" type="slidenum">
              <a:rPr lang="en-US" smtClean="0"/>
              <a:pPr/>
              <a:t>7</a:t>
            </a:fld>
            <a:endParaRPr lang="en-US"/>
          </a:p>
        </p:txBody>
      </p:sp>
    </p:spTree>
    <p:extLst>
      <p:ext uri="{BB962C8B-B14F-4D97-AF65-F5344CB8AC3E}">
        <p14:creationId xmlns:p14="http://schemas.microsoft.com/office/powerpoint/2010/main" val="4133824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pPr eaLnBrk="1" hangingPunct="1">
              <a:spcBef>
                <a:spcPct val="0"/>
              </a:spcBef>
            </a:pPr>
            <a:r>
              <a:rPr lang="en-US" altLang="en-US" i="1" dirty="0"/>
              <a:t>Slide Time: l -2 minutes</a:t>
            </a:r>
          </a:p>
          <a:p>
            <a:pPr eaLnBrk="1" hangingPunct="1">
              <a:spcBef>
                <a:spcPct val="0"/>
              </a:spcBef>
            </a:pPr>
            <a:endParaRPr lang="en-US" altLang="en-US" dirty="0"/>
          </a:p>
          <a:p>
            <a:pPr eaLnBrk="1" hangingPunct="1">
              <a:spcBef>
                <a:spcPct val="0"/>
              </a:spcBef>
            </a:pPr>
            <a:r>
              <a:rPr lang="en-US" altLang="en-US" dirty="0"/>
              <a:t>In this area, our Church Collection</a:t>
            </a:r>
            <a:r>
              <a:rPr lang="en-US" altLang="en-US" baseline="0" dirty="0"/>
              <a:t> </a:t>
            </a:r>
            <a:r>
              <a:rPr lang="en-US" altLang="en-US" baseline="0" dirty="0" err="1"/>
              <a:t>Centres</a:t>
            </a:r>
            <a:r>
              <a:rPr lang="en-US" altLang="en-US" dirty="0"/>
              <a:t> are __________________________________, and there are smaller drop off locations at ______________________________.</a:t>
            </a:r>
          </a:p>
          <a:p>
            <a:pPr eaLnBrk="1" hangingPunct="1">
              <a:spcBef>
                <a:spcPct val="0"/>
              </a:spcBef>
            </a:pPr>
            <a:endParaRPr lang="en-US" altLang="en-US" dirty="0"/>
          </a:p>
          <a:p>
            <a:pPr eaLnBrk="1" hangingPunct="1">
              <a:spcBef>
                <a:spcPct val="0"/>
              </a:spcBef>
            </a:pPr>
            <a:r>
              <a:rPr lang="en-US" altLang="en-US" i="1" dirty="0"/>
              <a:t>Mention where local Church Collection </a:t>
            </a:r>
            <a:r>
              <a:rPr lang="en-US" altLang="en-US" i="1" dirty="0" err="1"/>
              <a:t>centres</a:t>
            </a:r>
            <a:r>
              <a:rPr lang="en-US" altLang="en-US" i="1" dirty="0"/>
              <a:t> and drop off locations are located. You could also provide a list of the names and addresses of CCCs and DOLs to those in attendance.</a:t>
            </a:r>
          </a:p>
          <a:p>
            <a:pPr eaLnBrk="1" hangingPunct="1">
              <a:spcBef>
                <a:spcPct val="0"/>
              </a:spcBef>
            </a:pPr>
            <a:endParaRPr lang="en-US" altLang="en-US" i="1" dirty="0"/>
          </a:p>
        </p:txBody>
      </p:sp>
      <p:sp>
        <p:nvSpPr>
          <p:cNvPr id="4" name="Slide Number Placeholder 3"/>
          <p:cNvSpPr>
            <a:spLocks noGrp="1"/>
          </p:cNvSpPr>
          <p:nvPr>
            <p:ph type="sldNum" sz="quarter" idx="10"/>
          </p:nvPr>
        </p:nvSpPr>
        <p:spPr/>
        <p:txBody>
          <a:bodyPr/>
          <a:lstStyle/>
          <a:p>
            <a:fld id="{EDA42290-E75C-4A4B-B6E7-FB8F3B90026B}" type="slidenum">
              <a:rPr lang="en-US" smtClean="0"/>
              <a:pPr/>
              <a:t>8</a:t>
            </a:fld>
            <a:endParaRPr lang="en-US"/>
          </a:p>
        </p:txBody>
      </p:sp>
    </p:spTree>
    <p:extLst>
      <p:ext uri="{BB962C8B-B14F-4D97-AF65-F5344CB8AC3E}">
        <p14:creationId xmlns:p14="http://schemas.microsoft.com/office/powerpoint/2010/main" val="2944637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i="1" dirty="0"/>
              <a:t>Slide Time:  Less than 1 minute</a:t>
            </a:r>
          </a:p>
          <a:p>
            <a:pPr eaLnBrk="1" hangingPunct="1">
              <a:spcBef>
                <a:spcPct val="0"/>
              </a:spcBef>
            </a:pPr>
            <a:endParaRPr lang="en-US" altLang="en-US" dirty="0"/>
          </a:p>
          <a:p>
            <a:pPr eaLnBrk="1" hangingPunct="1">
              <a:spcBef>
                <a:spcPct val="0"/>
              </a:spcBef>
            </a:pPr>
            <a:r>
              <a:rPr lang="en-US" altLang="en-US" dirty="0">
                <a:solidFill>
                  <a:srgbClr val="000000"/>
                </a:solidFill>
              </a:rPr>
              <a:t>After being collected at Church Collection </a:t>
            </a:r>
            <a:r>
              <a:rPr lang="en-US" altLang="en-US" dirty="0" err="1">
                <a:solidFill>
                  <a:srgbClr val="000000"/>
                </a:solidFill>
              </a:rPr>
              <a:t>Centres</a:t>
            </a:r>
            <a:r>
              <a:rPr lang="en-US" altLang="en-US" baseline="0" dirty="0">
                <a:solidFill>
                  <a:srgbClr val="000000"/>
                </a:solidFill>
              </a:rPr>
              <a:t> and Drop off locations</a:t>
            </a:r>
            <a:r>
              <a:rPr lang="en-US" altLang="en-US" dirty="0">
                <a:solidFill>
                  <a:srgbClr val="000000"/>
                </a:solidFill>
              </a:rPr>
              <a:t>, shoebox gifts are sent to Processing </a:t>
            </a:r>
            <a:r>
              <a:rPr lang="en-US" altLang="en-US" dirty="0" err="1">
                <a:solidFill>
                  <a:srgbClr val="000000"/>
                </a:solidFill>
              </a:rPr>
              <a:t>Centres</a:t>
            </a:r>
            <a:r>
              <a:rPr lang="en-US" altLang="en-US" dirty="0">
                <a:solidFill>
                  <a:srgbClr val="000000"/>
                </a:solidFill>
              </a:rPr>
              <a:t> to be</a:t>
            </a:r>
            <a:r>
              <a:rPr lang="en-US" altLang="en-US" baseline="0" dirty="0">
                <a:solidFill>
                  <a:srgbClr val="000000"/>
                </a:solidFill>
              </a:rPr>
              <a:t> prepared to be shipped overseas.</a:t>
            </a:r>
            <a:endParaRPr lang="en-US" altLang="en-US" dirty="0">
              <a:solidFill>
                <a:srgbClr val="000000"/>
              </a:solidFill>
            </a:endParaRPr>
          </a:p>
          <a:p>
            <a:pPr eaLnBrk="1" hangingPunct="1">
              <a:spcBef>
                <a:spcPct val="0"/>
              </a:spcBef>
            </a:pPr>
            <a:endParaRPr lang="en-US" altLang="en-US" dirty="0">
              <a:solidFill>
                <a:srgbClr val="000000"/>
              </a:solidFill>
            </a:endParaRPr>
          </a:p>
          <a:p>
            <a:pPr eaLnBrk="1" hangingPunct="1">
              <a:spcBef>
                <a:spcPct val="0"/>
              </a:spcBef>
            </a:pPr>
            <a:r>
              <a:rPr lang="en-US" altLang="en-US" dirty="0">
                <a:solidFill>
                  <a:srgbClr val="000000"/>
                </a:solidFill>
              </a:rPr>
              <a:t>Boxes from our region were sent to the ____________ Processing Centre in 2023.</a:t>
            </a:r>
          </a:p>
          <a:p>
            <a:pPr eaLnBrk="1" hangingPunct="1">
              <a:spcBef>
                <a:spcPct val="0"/>
              </a:spcBef>
            </a:pPr>
            <a:endParaRPr lang="en-US" altLang="en-US" dirty="0">
              <a:solidFill>
                <a:srgbClr val="000000"/>
              </a:solidFill>
            </a:endParaRPr>
          </a:p>
          <a:p>
            <a:pPr eaLnBrk="1" hangingPunct="1">
              <a:spcBef>
                <a:spcPct val="0"/>
              </a:spcBef>
            </a:pPr>
            <a:r>
              <a:rPr lang="en-US" altLang="en-US" i="1" dirty="0">
                <a:solidFill>
                  <a:srgbClr val="000000"/>
                </a:solidFill>
              </a:rPr>
              <a:t>You might want to ask anyone who has ever served at a Processing Centre to stand.  </a:t>
            </a:r>
          </a:p>
        </p:txBody>
      </p:sp>
      <p:sp>
        <p:nvSpPr>
          <p:cNvPr id="4" name="Slide Number Placeholder 3"/>
          <p:cNvSpPr>
            <a:spLocks noGrp="1"/>
          </p:cNvSpPr>
          <p:nvPr>
            <p:ph type="sldNum" sz="quarter" idx="10"/>
          </p:nvPr>
        </p:nvSpPr>
        <p:spPr/>
        <p:txBody>
          <a:bodyPr/>
          <a:lstStyle/>
          <a:p>
            <a:fld id="{EDA42290-E75C-4A4B-B6E7-FB8F3B90026B}" type="slidenum">
              <a:rPr lang="en-US" smtClean="0"/>
              <a:pPr/>
              <a:t>9</a:t>
            </a:fld>
            <a:endParaRPr lang="en-US"/>
          </a:p>
        </p:txBody>
      </p:sp>
    </p:spTree>
    <p:extLst>
      <p:ext uri="{BB962C8B-B14F-4D97-AF65-F5344CB8AC3E}">
        <p14:creationId xmlns:p14="http://schemas.microsoft.com/office/powerpoint/2010/main" val="3130929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90C366B-AD6E-4D48-A604-E23DBBDB89F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CAAFE-A5B5-4E83-BD01-4F3B54DC1C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0C366B-AD6E-4D48-A604-E23DBBDB89F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CAAFE-A5B5-4E83-BD01-4F3B54DC1C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0C366B-AD6E-4D48-A604-E23DBBDB89F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CAAFE-A5B5-4E83-BD01-4F3B54DC1C1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0C366B-AD6E-4D48-A604-E23DBBDB89F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CAAFE-A5B5-4E83-BD01-4F3B54DC1C1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0C366B-AD6E-4D48-A604-E23DBBDB89F9}" type="datetimeFigureOut">
              <a:rPr lang="en-US" smtClean="0"/>
              <a:pPr/>
              <a:t>4/18/2024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6CAAFE-A5B5-4E83-BD01-4F3B54DC1C1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0C366B-AD6E-4D48-A604-E23DBBDB89F9}" type="datetimeFigureOut">
              <a:rPr lang="en-US" smtClean="0"/>
              <a:pPr/>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6CAAFE-A5B5-4E83-BD01-4F3B54DC1C1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0C366B-AD6E-4D48-A604-E23DBBDB89F9}" type="datetimeFigureOut">
              <a:rPr lang="en-US" smtClean="0"/>
              <a:pPr/>
              <a:t>4/18/2024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6CAAFE-A5B5-4E83-BD01-4F3B54DC1C1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0C366B-AD6E-4D48-A604-E23DBBDB89F9}" type="datetimeFigureOut">
              <a:rPr lang="en-US" smtClean="0"/>
              <a:pPr/>
              <a:t>4/18/2024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6CAAFE-A5B5-4E83-BD01-4F3B54DC1C1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0C366B-AD6E-4D48-A604-E23DBBDB89F9}" type="datetimeFigureOut">
              <a:rPr lang="en-US" smtClean="0"/>
              <a:pPr/>
              <a:t>4/18/2024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6CAAFE-A5B5-4E83-BD01-4F3B54DC1C1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0C366B-AD6E-4D48-A604-E23DBBDB89F9}" type="datetimeFigureOut">
              <a:rPr lang="en-US" smtClean="0"/>
              <a:pPr/>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6CAAFE-A5B5-4E83-BD01-4F3B54DC1C1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0C366B-AD6E-4D48-A604-E23DBBDB89F9}" type="datetimeFigureOut">
              <a:rPr lang="en-US" smtClean="0"/>
              <a:pPr/>
              <a:t>4/18/2024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6CAAFE-A5B5-4E83-BD01-4F3B54DC1C1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0C366B-AD6E-4D48-A604-E23DBBDB89F9}" type="datetimeFigureOut">
              <a:rPr lang="en-US" smtClean="0"/>
              <a:pPr/>
              <a:t>4/18/2024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6CAAFE-A5B5-4E83-BD01-4F3B54DC1C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emf"/><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emf"/><Relationship Id="rId4" Type="http://schemas.microsoft.com/office/2007/relationships/hdphoto" Target="../media/hdphoto2.wdp"/><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emf"/><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emf"/><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emf"/><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emf"/><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em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emf"/><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group&#10;&#10;Description automatically generated">
            <a:extLst>
              <a:ext uri="{FF2B5EF4-FFF2-40B4-BE49-F238E27FC236}">
                <a16:creationId xmlns:a16="http://schemas.microsoft.com/office/drawing/2014/main" id="{35D63A47-35D6-D05E-E144-4E8742D1CF01}"/>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p:blipFill>
        <p:spPr>
          <a:xfrm>
            <a:off x="0" y="0"/>
            <a:ext cx="12229645" cy="6492240"/>
          </a:xfrm>
          <a:prstGeom prst="rect">
            <a:avLst/>
          </a:prstGeom>
        </p:spPr>
      </p:pic>
      <p:sp>
        <p:nvSpPr>
          <p:cNvPr id="14" name="Rectangle 13">
            <a:extLst>
              <a:ext uri="{FF2B5EF4-FFF2-40B4-BE49-F238E27FC236}">
                <a16:creationId xmlns:a16="http://schemas.microsoft.com/office/drawing/2014/main" id="{E0E62E49-13B0-494A-AE1C-9094F2CFF883}"/>
              </a:ext>
            </a:extLst>
          </p:cNvPr>
          <p:cNvSpPr>
            <a:spLocks noGrp="1" noRot="1" noMove="1" noResize="1" noEditPoints="1" noAdjustHandles="1" noChangeArrowheads="1" noChangeShapeType="1"/>
          </p:cNvSpPr>
          <p:nvPr/>
        </p:nvSpPr>
        <p:spPr>
          <a:xfrm>
            <a:off x="0" y="5459515"/>
            <a:ext cx="12229644" cy="13984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461F235A-4E60-ABBB-D868-77496BAD185A}"/>
              </a:ext>
            </a:extLst>
          </p:cNvPr>
          <p:cNvSpPr>
            <a:spLocks noGrp="1" noRot="1" noMove="1" noResize="1" noEditPoints="1" noAdjustHandles="1" noChangeArrowheads="1" noChangeShapeType="1"/>
          </p:cNvSpPr>
          <p:nvPr/>
        </p:nvSpPr>
        <p:spPr>
          <a:xfrm>
            <a:off x="876365" y="5780324"/>
            <a:ext cx="10524436" cy="1015212"/>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4" name="Straight Connector 23">
            <a:extLst>
              <a:ext uri="{FF2B5EF4-FFF2-40B4-BE49-F238E27FC236}">
                <a16:creationId xmlns:a16="http://schemas.microsoft.com/office/drawing/2014/main" id="{FC6AB1B3-F74A-0F81-297A-7EE4ADE2BB45}"/>
              </a:ext>
            </a:extLst>
          </p:cNvPr>
          <p:cNvCxnSpPr>
            <a:cxnSpLocks noGrp="1" noRot="1" noMove="1" noResize="1" noEditPoints="1" noAdjustHandles="1" noChangeArrowheads="1" noChangeShapeType="1"/>
          </p:cNvCxnSpPr>
          <p:nvPr/>
        </p:nvCxnSpPr>
        <p:spPr>
          <a:xfrm flipV="1">
            <a:off x="0" y="5438999"/>
            <a:ext cx="12229644" cy="20516"/>
          </a:xfrm>
          <a:prstGeom prst="line">
            <a:avLst/>
          </a:prstGeom>
          <a:ln w="177800">
            <a:solidFill>
              <a:srgbClr val="B51118"/>
            </a:solidFill>
          </a:ln>
        </p:spPr>
        <p:style>
          <a:lnRef idx="1">
            <a:schemeClr val="accent4"/>
          </a:lnRef>
          <a:fillRef idx="0">
            <a:schemeClr val="accent4"/>
          </a:fillRef>
          <a:effectRef idx="0">
            <a:schemeClr val="accent4"/>
          </a:effectRef>
          <a:fontRef idx="minor">
            <a:schemeClr val="tx1"/>
          </a:fontRef>
        </p:style>
      </p:cxnSp>
      <p:sp>
        <p:nvSpPr>
          <p:cNvPr id="29" name="TextBox 28">
            <a:extLst>
              <a:ext uri="{FF2B5EF4-FFF2-40B4-BE49-F238E27FC236}">
                <a16:creationId xmlns:a16="http://schemas.microsoft.com/office/drawing/2014/main" id="{44A5E149-DDFA-A023-708C-1022B250A5EE}"/>
              </a:ext>
            </a:extLst>
          </p:cNvPr>
          <p:cNvSpPr txBox="1">
            <a:spLocks/>
          </p:cNvSpPr>
          <p:nvPr/>
        </p:nvSpPr>
        <p:spPr>
          <a:xfrm>
            <a:off x="546539" y="5964764"/>
            <a:ext cx="11183006" cy="646331"/>
          </a:xfrm>
          <a:prstGeom prst="rect">
            <a:avLst/>
          </a:prstGeom>
          <a:noFill/>
        </p:spPr>
        <p:txBody>
          <a:bodyPr wrap="square" rtlCol="0">
            <a:spAutoFit/>
          </a:bodyPr>
          <a:lstStyle/>
          <a:p>
            <a:pPr algn="ctr"/>
            <a:r>
              <a:rPr lang="en-GB" sz="3600" dirty="0">
                <a:ln w="0"/>
                <a:effectLst>
                  <a:outerShdw blurRad="38100" dist="19050" dir="2700000" algn="tl" rotWithShape="0">
                    <a:schemeClr val="dk1">
                      <a:alpha val="40000"/>
                    </a:schemeClr>
                  </a:outerShdw>
                </a:effectLst>
                <a:latin typeface="Gotham" pitchFamily="2" charset="0"/>
                <a:cs typeface="Gotham" pitchFamily="2" charset="0"/>
              </a:rPr>
              <a:t>OPERATION CHRISTMAS CHILD</a:t>
            </a:r>
          </a:p>
        </p:txBody>
      </p:sp>
      <p:pic>
        <p:nvPicPr>
          <p:cNvPr id="28" name="Picture 27" descr="Logo&#10;&#10;Description automatically generated">
            <a:extLst>
              <a:ext uri="{FF2B5EF4-FFF2-40B4-BE49-F238E27FC236}">
                <a16:creationId xmlns:a16="http://schemas.microsoft.com/office/drawing/2014/main" id="{C7BCE0F6-2E97-4BD8-46A2-66AB81C3BEAB}"/>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5026952" y="3876218"/>
            <a:ext cx="2436166" cy="2033261"/>
          </a:xfrm>
          <a:prstGeom prst="rect">
            <a:avLst/>
          </a:prstGeom>
          <a:effectLst>
            <a:outerShdw blurRad="436648" dist="159967" dir="5400000" sx="92000" sy="92000" algn="ctr" rotWithShape="0">
              <a:srgbClr val="000000">
                <a:alpha val="56000"/>
              </a:srgbClr>
            </a:outerShdw>
          </a:effectLst>
          <a:scene3d>
            <a:camera prst="orthographicFront"/>
            <a:lightRig rig="glow" dir="t">
              <a:rot lat="0" lon="0" rev="0"/>
            </a:lightRig>
          </a:scene3d>
        </p:spPr>
      </p:pic>
      <p:pic>
        <p:nvPicPr>
          <p:cNvPr id="23" name="Picture 22">
            <a:extLst>
              <a:ext uri="{FF2B5EF4-FFF2-40B4-BE49-F238E27FC236}">
                <a16:creationId xmlns:a16="http://schemas.microsoft.com/office/drawing/2014/main" id="{4DF876A0-5D6F-69CA-EE19-264CAC4733D5}"/>
              </a:ext>
            </a:extLst>
          </p:cNvPr>
          <p:cNvPicPr>
            <a:picLocks noGrp="1" noRot="1" noChangeAspect="1" noMove="1" noResize="1" noEditPoints="1" noAdjustHandles="1" noChangeArrowheads="1" noChangeShapeType="1" noCrop="1"/>
          </p:cNvPicPr>
          <p:nvPr/>
        </p:nvPicPr>
        <p:blipFill>
          <a:blip r:embed="rId5"/>
          <a:stretch>
            <a:fillRect/>
          </a:stretch>
        </p:blipFill>
        <p:spPr>
          <a:xfrm>
            <a:off x="-18825" y="-20516"/>
            <a:ext cx="1824322" cy="1824322"/>
          </a:xfrm>
          <a:prstGeom prst="rect">
            <a:avLst/>
          </a:prstGeom>
        </p:spPr>
      </p:pic>
    </p:spTree>
    <p:extLst>
      <p:ext uri="{BB962C8B-B14F-4D97-AF65-F5344CB8AC3E}">
        <p14:creationId xmlns:p14="http://schemas.microsoft.com/office/powerpoint/2010/main" val="317691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repeatCount="0" decel="10000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0" fill="hold"/>
                                        <p:tgtEl>
                                          <p:spTgt spid="28"/>
                                        </p:tgtEl>
                                        <p:attrNameLst>
                                          <p:attrName>ppt_w</p:attrName>
                                        </p:attrNameLst>
                                      </p:cBhvr>
                                      <p:tavLst>
                                        <p:tav tm="0">
                                          <p:val>
                                            <p:fltVal val="0"/>
                                          </p:val>
                                        </p:tav>
                                        <p:tav tm="100000">
                                          <p:val>
                                            <p:strVal val="#ppt_w"/>
                                          </p:val>
                                        </p:tav>
                                      </p:tavLst>
                                    </p:anim>
                                    <p:anim calcmode="lin" valueType="num">
                                      <p:cBhvr>
                                        <p:cTn id="8" dur="2000" fill="hold"/>
                                        <p:tgtEl>
                                          <p:spTgt spid="28"/>
                                        </p:tgtEl>
                                        <p:attrNameLst>
                                          <p:attrName>ppt_h</p:attrName>
                                        </p:attrNameLst>
                                      </p:cBhvr>
                                      <p:tavLst>
                                        <p:tav tm="0">
                                          <p:val>
                                            <p:fltVal val="0"/>
                                          </p:val>
                                        </p:tav>
                                        <p:tav tm="100000">
                                          <p:val>
                                            <p:strVal val="#ppt_h"/>
                                          </p:val>
                                        </p:tav>
                                      </p:tavLst>
                                    </p:anim>
                                    <p:anim calcmode="lin" valueType="num">
                                      <p:cBhvr>
                                        <p:cTn id="9" dur="2000" fill="hold"/>
                                        <p:tgtEl>
                                          <p:spTgt spid="28"/>
                                        </p:tgtEl>
                                        <p:attrNameLst>
                                          <p:attrName>style.rotation</p:attrName>
                                        </p:attrNameLst>
                                      </p:cBhvr>
                                      <p:tavLst>
                                        <p:tav tm="0">
                                          <p:val>
                                            <p:fltVal val="360"/>
                                          </p:val>
                                        </p:tav>
                                        <p:tav tm="100000">
                                          <p:val>
                                            <p:fltVal val="0"/>
                                          </p:val>
                                        </p:tav>
                                      </p:tavLst>
                                    </p:anim>
                                    <p:animEffect transition="in" filter="fade">
                                      <p:cBhvr>
                                        <p:cTn id="1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LT.psd"/>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876" y="-2540"/>
            <a:ext cx="12189125" cy="6858000"/>
          </a:xfrm>
          <a:prstGeom prst="rect">
            <a:avLst/>
          </a:prstGeom>
        </p:spPr>
      </p:pic>
      <p:sp>
        <p:nvSpPr>
          <p:cNvPr id="3" name="Title 4"/>
          <p:cNvSpPr txBox="1">
            <a:spLocks noGrp="1" noRot="1" noMove="1" noResize="1" noEditPoints="1" noAdjustHandles="1" noChangeArrowheads="1" noChangeShapeType="1"/>
          </p:cNvSpPr>
          <p:nvPr/>
        </p:nvSpPr>
        <p:spPr>
          <a:xfrm>
            <a:off x="0" y="488370"/>
            <a:ext cx="7453223" cy="1061031"/>
          </a:xfrm>
          <a:prstGeom prst="rect">
            <a:avLst/>
          </a:prstGeom>
          <a:solidFill>
            <a:schemeClr val="bg1"/>
          </a:solidFill>
          <a:ln>
            <a:solidFill>
              <a:schemeClr val="tx1">
                <a:alpha val="99000"/>
              </a:schemeClr>
            </a:solidFill>
          </a:ln>
        </p:spPr>
        <p:txBody>
          <a:bodyPr vert="horz" lIns="91440" tIns="45720" rIns="91440" bIns="45720" rtlCol="0" anchor="ctr">
            <a:normAutofit/>
          </a:bodyPr>
          <a:lstStyle/>
          <a:p>
            <a:pPr marL="0" marR="0" lvl="0" indent="0" defTabSz="914400" rtl="0" eaLnBrk="1" fontAlgn="auto" latinLnBrk="0" hangingPunct="1">
              <a:lnSpc>
                <a:spcPct val="90000"/>
              </a:lnSpc>
              <a:spcBef>
                <a:spcPct val="0"/>
              </a:spcBef>
              <a:spcAft>
                <a:spcPts val="0"/>
              </a:spcAft>
              <a:buClrTx/>
              <a:buSzTx/>
              <a:buFontTx/>
              <a:buNone/>
              <a:tabLst/>
              <a:defRPr/>
            </a:pPr>
            <a:r>
              <a:rPr lang="en-US" sz="3200" spc="300" noProof="0" dirty="0">
                <a:latin typeface="Century Gothic"/>
                <a:ea typeface="+mj-ea"/>
                <a:cs typeface="Century Gothic"/>
              </a:rPr>
              <a:t>  NATIONAL LEADERSHIP TEAMS</a:t>
            </a:r>
            <a:endParaRPr kumimoji="0" lang="en-US" sz="3200" i="0" u="none" strike="noStrike" kern="1200" cap="none" spc="300" normalizeH="0" baseline="0" noProof="0" dirty="0">
              <a:ln>
                <a:noFill/>
              </a:ln>
              <a:solidFill>
                <a:schemeClr val="tx1"/>
              </a:solidFill>
              <a:effectLst/>
              <a:uLnTx/>
              <a:uFillTx/>
              <a:latin typeface="Century Gothic"/>
              <a:ea typeface="+mj-ea"/>
              <a:cs typeface="Century Gothic"/>
            </a:endParaRPr>
          </a:p>
        </p:txBody>
      </p:sp>
      <p:sp>
        <p:nvSpPr>
          <p:cNvPr id="4" name="TextBox 3"/>
          <p:cNvSpPr txBox="1">
            <a:spLocks noGrp="1" noRot="1" noMove="1" noResize="1" noEditPoints="1" noAdjustHandles="1" noChangeArrowheads="1" noChangeShapeType="1"/>
          </p:cNvSpPr>
          <p:nvPr/>
        </p:nvSpPr>
        <p:spPr>
          <a:xfrm>
            <a:off x="452056" y="3426460"/>
            <a:ext cx="5339144" cy="2092881"/>
          </a:xfrm>
          <a:prstGeom prst="rect">
            <a:avLst/>
          </a:prstGeom>
          <a:noFill/>
        </p:spPr>
        <p:txBody>
          <a:bodyPr wrap="square" rtlCol="0">
            <a:spAutoFit/>
          </a:bodyPr>
          <a:lstStyle/>
          <a:p>
            <a:pPr lvl="0"/>
            <a:r>
              <a:rPr lang="en-US" sz="2800" dirty="0"/>
              <a:t>National Leadership Teams train church and community leaders to share the good news of Jesus with their local communities.</a:t>
            </a: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countrytransportation.psd"/>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38" y="0"/>
            <a:ext cx="12189125" cy="6858000"/>
          </a:xfrm>
          <a:prstGeom prst="rect">
            <a:avLst/>
          </a:prstGeom>
        </p:spPr>
      </p:pic>
      <p:sp>
        <p:nvSpPr>
          <p:cNvPr id="3" name="Title 4"/>
          <p:cNvSpPr txBox="1">
            <a:spLocks noGrp="1" noRot="1" noMove="1" noResize="1" noEditPoints="1" noAdjustHandles="1" noChangeArrowheads="1" noChangeShapeType="1"/>
          </p:cNvSpPr>
          <p:nvPr/>
        </p:nvSpPr>
        <p:spPr>
          <a:xfrm>
            <a:off x="6676845" y="539169"/>
            <a:ext cx="5515155" cy="1049486"/>
          </a:xfrm>
          <a:prstGeom prst="rect">
            <a:avLst/>
          </a:prstGeom>
          <a:solidFill>
            <a:schemeClr val="bg1"/>
          </a:solidFill>
          <a:ln>
            <a:solidFill>
              <a:schemeClr val="tx1">
                <a:alpha val="99000"/>
              </a:schemeClr>
            </a:solid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spc="300" dirty="0">
                <a:latin typeface="Century Gothic"/>
                <a:ea typeface="+mj-ea"/>
                <a:cs typeface="Century Gothic"/>
              </a:rPr>
              <a:t>OUTREACH EVENTS</a:t>
            </a:r>
            <a:endParaRPr kumimoji="0" lang="en-US" sz="3200" i="0" u="none" strike="noStrike" kern="1200" cap="none" spc="300" normalizeH="0" baseline="0" noProof="0" dirty="0">
              <a:ln>
                <a:noFill/>
              </a:ln>
              <a:solidFill>
                <a:schemeClr val="tx1"/>
              </a:solidFill>
              <a:effectLst/>
              <a:uLnTx/>
              <a:uFillTx/>
              <a:latin typeface="Century Gothic"/>
              <a:ea typeface="+mj-ea"/>
              <a:cs typeface="Century Gothic"/>
            </a:endParaRPr>
          </a:p>
        </p:txBody>
      </p:sp>
      <p:sp>
        <p:nvSpPr>
          <p:cNvPr id="4" name="TextBox 3"/>
          <p:cNvSpPr txBox="1">
            <a:spLocks noGrp="1" noRot="1" noMove="1" noResize="1" noEditPoints="1" noAdjustHandles="1" noChangeArrowheads="1" noChangeShapeType="1"/>
          </p:cNvSpPr>
          <p:nvPr/>
        </p:nvSpPr>
        <p:spPr>
          <a:xfrm>
            <a:off x="952500" y="3644900"/>
            <a:ext cx="5384800" cy="2400657"/>
          </a:xfrm>
          <a:prstGeom prst="rect">
            <a:avLst/>
          </a:prstGeom>
          <a:noFill/>
        </p:spPr>
        <p:txBody>
          <a:bodyPr wrap="square" rtlCol="0">
            <a:spAutoFit/>
          </a:bodyPr>
          <a:lstStyle/>
          <a:p>
            <a:pPr lvl="0">
              <a:spcAft>
                <a:spcPts val="600"/>
              </a:spcAft>
            </a:pPr>
            <a:r>
              <a:rPr lang="en-US" sz="2800" dirty="0">
                <a:solidFill>
                  <a:srgbClr val="FFFFFF"/>
                </a:solidFill>
              </a:rPr>
              <a:t>-Ministry Partner Training</a:t>
            </a:r>
          </a:p>
          <a:p>
            <a:pPr lvl="0">
              <a:spcAft>
                <a:spcPts val="600"/>
              </a:spcAft>
            </a:pPr>
            <a:r>
              <a:rPr lang="en-US" sz="2800" dirty="0">
                <a:solidFill>
                  <a:srgbClr val="FFFFFF"/>
                </a:solidFill>
              </a:rPr>
              <a:t>-Gospel Presentation</a:t>
            </a:r>
          </a:p>
          <a:p>
            <a:pPr lvl="0">
              <a:spcAft>
                <a:spcPts val="600"/>
              </a:spcAft>
            </a:pPr>
            <a:r>
              <a:rPr lang="en-US" sz="2800" dirty="0">
                <a:solidFill>
                  <a:srgbClr val="FFFFFF"/>
                </a:solidFill>
              </a:rPr>
              <a:t>-The Greatest Gift booklet</a:t>
            </a:r>
          </a:p>
          <a:p>
            <a:pPr lvl="0">
              <a:spcAft>
                <a:spcPts val="600"/>
              </a:spcAft>
            </a:pPr>
            <a:r>
              <a:rPr lang="en-US" sz="2800" dirty="0">
                <a:solidFill>
                  <a:srgbClr val="FFFFFF"/>
                </a:solidFill>
              </a:rPr>
              <a:t>-Shoebox Gifts distributed</a:t>
            </a:r>
          </a:p>
          <a:p>
            <a:endParaRPr lang="en-US" dirty="0"/>
          </a:p>
        </p:txBody>
      </p:sp>
    </p:spTree>
    <p:extLst>
      <p:ext uri="{BB962C8B-B14F-4D97-AF65-F5344CB8AC3E}">
        <p14:creationId xmlns:p14="http://schemas.microsoft.com/office/powerpoint/2010/main" val="1463152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person, outdoor, group&#10;&#10;Description automatically generated">
            <a:extLst>
              <a:ext uri="{FF2B5EF4-FFF2-40B4-BE49-F238E27FC236}">
                <a16:creationId xmlns:a16="http://schemas.microsoft.com/office/drawing/2014/main" id="{CCEF847C-F93C-74B1-CBA6-A71A449DA795}"/>
              </a:ext>
            </a:extLst>
          </p:cNvPr>
          <p:cNvPicPr>
            <a:picLocks noGrp="1" noRot="1" noChangeAspect="1" noMove="1" noResize="1" noEditPoints="1" noAdjustHandles="1" noChangeArrowheads="1" noChangeShapeType="1" noCrop="1"/>
          </p:cNvPicPr>
          <p:nvPr/>
        </p:nvPicPr>
        <p:blipFill rotWithShape="1">
          <a:blip r:embed="rId3" cstate="email">
            <a:alphaModFix amt="60000"/>
            <a:extLst>
              <a:ext uri="{BEBA8EAE-BF5A-486C-A8C5-ECC9F3942E4B}">
                <a14:imgProps xmlns:a14="http://schemas.microsoft.com/office/drawing/2010/main">
                  <a14:imgLayer r:embed="rId4">
                    <a14:imgEffect>
                      <a14:sharpenSoften amount="-100000"/>
                    </a14:imgEffect>
                    <a14:imgEffect>
                      <a14:colorTemperature colorTemp="5548"/>
                    </a14:imgEffect>
                    <a14:imgEffect>
                      <a14:saturation sat="54000"/>
                    </a14:imgEffect>
                  </a14:imgLayer>
                </a14:imgProps>
              </a:ext>
              <a:ext uri="{28A0092B-C50C-407E-A947-70E740481C1C}">
                <a14:useLocalDpi xmlns:a14="http://schemas.microsoft.com/office/drawing/2010/main"/>
              </a:ext>
            </a:extLst>
          </a:blip>
          <a:srcRect/>
          <a:stretch/>
        </p:blipFill>
        <p:spPr>
          <a:xfrm>
            <a:off x="-12895" y="0"/>
            <a:ext cx="12229645" cy="6858000"/>
          </a:xfrm>
          <a:prstGeom prst="rect">
            <a:avLst/>
          </a:prstGeom>
          <a:effectLst>
            <a:softEdge rad="0"/>
          </a:effectLst>
        </p:spPr>
      </p:pic>
      <p:sp>
        <p:nvSpPr>
          <p:cNvPr id="4" name="Rectangle 3">
            <a:extLst>
              <a:ext uri="{FF2B5EF4-FFF2-40B4-BE49-F238E27FC236}">
                <a16:creationId xmlns:a16="http://schemas.microsoft.com/office/drawing/2014/main" id="{F42A01FB-02AE-3164-6AC6-E616843A4BD4}"/>
              </a:ext>
            </a:extLst>
          </p:cNvPr>
          <p:cNvSpPr>
            <a:spLocks noGrp="1" noRot="1" noMove="1" noResize="1" noEditPoints="1" noAdjustHandles="1" noChangeArrowheads="1" noChangeShapeType="1"/>
          </p:cNvSpPr>
          <p:nvPr/>
        </p:nvSpPr>
        <p:spPr>
          <a:xfrm>
            <a:off x="-1" y="350191"/>
            <a:ext cx="12214431" cy="975860"/>
          </a:xfrm>
          <a:prstGeom prst="rect">
            <a:avLst/>
          </a:prstGeom>
          <a:solidFill>
            <a:srgbClr val="CF1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ight Triangle 24">
            <a:extLst>
              <a:ext uri="{FF2B5EF4-FFF2-40B4-BE49-F238E27FC236}">
                <a16:creationId xmlns:a16="http://schemas.microsoft.com/office/drawing/2014/main" id="{DCDFC1DA-AE2A-5DEE-0CF7-FFA564456774}"/>
              </a:ext>
            </a:extLst>
          </p:cNvPr>
          <p:cNvSpPr>
            <a:spLocks noGrp="1" noRot="1" noMove="1" noResize="1" noEditPoints="1" noAdjustHandles="1" noChangeArrowheads="1" noChangeShapeType="1"/>
          </p:cNvSpPr>
          <p:nvPr/>
        </p:nvSpPr>
        <p:spPr>
          <a:xfrm rot="5400000">
            <a:off x="0" y="350191"/>
            <a:ext cx="746820" cy="746820"/>
          </a:xfrm>
          <a:prstGeom prst="rtTriangle">
            <a:avLst/>
          </a:prstGeom>
          <a:solidFill>
            <a:srgbClr val="009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29D1F741-4352-8D73-8307-4651B914A8CD}"/>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62540" y="498736"/>
            <a:ext cx="608618" cy="567255"/>
          </a:xfrm>
          <a:prstGeom prst="rect">
            <a:avLst/>
          </a:prstGeom>
        </p:spPr>
      </p:pic>
      <p:sp>
        <p:nvSpPr>
          <p:cNvPr id="6" name="Content Placeholder 16">
            <a:extLst>
              <a:ext uri="{FF2B5EF4-FFF2-40B4-BE49-F238E27FC236}">
                <a16:creationId xmlns:a16="http://schemas.microsoft.com/office/drawing/2014/main" id="{0CE96E8E-A5FF-F44A-68C5-2233DCD9B0AF}"/>
              </a:ext>
            </a:extLst>
          </p:cNvPr>
          <p:cNvSpPr>
            <a:spLocks noGrp="1" noRot="1" noMove="1" noResize="1" noEditPoints="1" noAdjustHandles="1" noChangeArrowheads="1" noChangeShapeType="1"/>
          </p:cNvSpPr>
          <p:nvPr>
            <p:ph idx="1"/>
          </p:nvPr>
        </p:nvSpPr>
        <p:spPr>
          <a:xfrm>
            <a:off x="545592" y="1909041"/>
            <a:ext cx="10515600" cy="4351338"/>
          </a:xfrm>
          <a:solidFill>
            <a:schemeClr val="bg1"/>
          </a:solidFill>
          <a:ln w="82550">
            <a:solidFill>
              <a:srgbClr val="B0D464"/>
            </a:solidFill>
          </a:ln>
        </p:spPr>
        <p:txBody>
          <a:bodyPr lIns="365760" tIns="365760" rIns="1097280"/>
          <a:lstStyle/>
          <a:p>
            <a:pPr marL="0" marR="0" lvl="0" indent="0" algn="l" defTabSz="914400" rtl="0" eaLnBrk="1" fontAlgn="auto" latinLnBrk="0" hangingPunct="1">
              <a:lnSpc>
                <a:spcPct val="90000"/>
              </a:lnSpc>
              <a:spcBef>
                <a:spcPts val="1000"/>
              </a:spcBef>
              <a:spcAft>
                <a:spcPts val="1200"/>
              </a:spcAft>
              <a:buClrTx/>
              <a:buSz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THE GREATEST GIFT BOOKLET</a:t>
            </a:r>
          </a:p>
          <a:p>
            <a:pPr marL="228600" marR="0" lvl="0" indent="-228600" algn="l" defTabSz="914400" rtl="0" eaLnBrk="1" fontAlgn="auto" latinLnBrk="0" hangingPunct="1">
              <a:lnSpc>
                <a:spcPct val="90000"/>
              </a:lnSpc>
              <a:spcBef>
                <a:spcPts val="1000"/>
              </a:spcBef>
              <a:spcAft>
                <a:spcPts val="1200"/>
              </a:spcAft>
              <a:buClrTx/>
              <a:buSzTx/>
              <a:buFont typeface="Arial"/>
              <a:buChar char="•"/>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107 Languages</a:t>
            </a:r>
          </a:p>
          <a:p>
            <a:pPr marL="228600" marR="0" lvl="0" indent="-228600" algn="l"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11 c</a:t>
            </a:r>
            <a:r>
              <a:rPr lang="en-US" sz="3200" dirty="0" err="1"/>
              <a:t>olourful</a:t>
            </a:r>
            <a:r>
              <a:rPr lang="en-US" sz="3200" dirty="0"/>
              <a:t> stories about Jesus</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19" name="Picture 18" descr="Logo&#10;&#10;Description automatically generated">
            <a:extLst>
              <a:ext uri="{FF2B5EF4-FFF2-40B4-BE49-F238E27FC236}">
                <a16:creationId xmlns:a16="http://schemas.microsoft.com/office/drawing/2014/main" id="{CD437F85-478A-DE33-7A17-8C6D90683B55}"/>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10917752" y="475367"/>
            <a:ext cx="887330" cy="740579"/>
          </a:xfrm>
          <a:prstGeom prst="rect">
            <a:avLst/>
          </a:prstGeom>
          <a:effectLst>
            <a:outerShdw blurRad="436648" dist="159967" dir="5400000" sx="1000" sy="1000" algn="ctr" rotWithShape="0">
              <a:srgbClr val="000000">
                <a:alpha val="56000"/>
              </a:srgbClr>
            </a:outerShdw>
          </a:effectLst>
          <a:scene3d>
            <a:camera prst="orthographicFront"/>
            <a:lightRig rig="glow" dir="t">
              <a:rot lat="0" lon="0" rev="0"/>
            </a:lightRig>
          </a:scene3d>
        </p:spPr>
      </p:pic>
      <p:sp>
        <p:nvSpPr>
          <p:cNvPr id="5" name="TextBox 4">
            <a:extLst>
              <a:ext uri="{FF2B5EF4-FFF2-40B4-BE49-F238E27FC236}">
                <a16:creationId xmlns:a16="http://schemas.microsoft.com/office/drawing/2014/main" id="{DEA6214F-35A6-5BFE-6D8B-B718023589DB}"/>
              </a:ext>
            </a:extLst>
          </p:cNvPr>
          <p:cNvSpPr txBox="1">
            <a:spLocks noGrp="1" noRot="1" noMove="1" noResize="1" noEditPoints="1" noAdjustHandles="1" noChangeArrowheads="1" noChangeShapeType="1"/>
          </p:cNvSpPr>
          <p:nvPr/>
        </p:nvSpPr>
        <p:spPr>
          <a:xfrm>
            <a:off x="1450340" y="597621"/>
            <a:ext cx="8940801" cy="523220"/>
          </a:xfrm>
          <a:prstGeom prst="rect">
            <a:avLst/>
          </a:prstGeom>
          <a:noFill/>
        </p:spPr>
        <p:txBody>
          <a:bodyPr wrap="square" rtlCol="0">
            <a:spAutoFit/>
          </a:bodyPr>
          <a:lstStyle/>
          <a:p>
            <a:r>
              <a:rPr lang="en-GB" sz="2800" dirty="0">
                <a:ln w="0"/>
                <a:solidFill>
                  <a:schemeClr val="bg1"/>
                </a:solidFill>
                <a:effectLst>
                  <a:outerShdw blurRad="38100" dist="19050" dir="2700000" algn="tl" rotWithShape="0">
                    <a:schemeClr val="dk1">
                      <a:alpha val="40000"/>
                    </a:schemeClr>
                  </a:outerShdw>
                </a:effectLst>
                <a:latin typeface="Gotham" pitchFamily="2" charset="0"/>
                <a:cs typeface="Gotham" pitchFamily="2" charset="0"/>
              </a:rPr>
              <a:t>SHARING THE GOOD NEWS</a:t>
            </a:r>
            <a:endParaRPr lang="en-GB" dirty="0"/>
          </a:p>
        </p:txBody>
      </p:sp>
      <p:pic>
        <p:nvPicPr>
          <p:cNvPr id="7" name="Picture 6" descr="A child holding a football ball&#10;&#10;Description automatically generated with medium confidence">
            <a:extLst>
              <a:ext uri="{FF2B5EF4-FFF2-40B4-BE49-F238E27FC236}">
                <a16:creationId xmlns:a16="http://schemas.microsoft.com/office/drawing/2014/main" id="{C79F3CFE-7EB7-3591-DD6B-209152A3C5E7}"/>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a:ext>
            </a:extLst>
          </a:blip>
          <a:srcRect/>
          <a:stretch/>
        </p:blipFill>
        <p:spPr>
          <a:xfrm>
            <a:off x="9357360" y="2030681"/>
            <a:ext cx="2834640" cy="4827319"/>
          </a:xfrm>
          <a:prstGeom prst="rect">
            <a:avLst/>
          </a:prstGeom>
        </p:spPr>
      </p:pic>
    </p:spTree>
    <p:extLst>
      <p:ext uri="{BB962C8B-B14F-4D97-AF65-F5344CB8AC3E}">
        <p14:creationId xmlns:p14="http://schemas.microsoft.com/office/powerpoint/2010/main" val="1595811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person, outdoor, group&#10;&#10;Description automatically generated">
            <a:extLst>
              <a:ext uri="{FF2B5EF4-FFF2-40B4-BE49-F238E27FC236}">
                <a16:creationId xmlns:a16="http://schemas.microsoft.com/office/drawing/2014/main" id="{9E3F63D4-433A-CA48-E38F-CA6BD8719775}"/>
              </a:ext>
            </a:extLst>
          </p:cNvPr>
          <p:cNvPicPr>
            <a:picLocks noGrp="1" noRot="1" noChangeAspect="1" noMove="1" noResize="1" noEditPoints="1" noAdjustHandles="1" noChangeArrowheads="1" noChangeShapeType="1" noCrop="1"/>
          </p:cNvPicPr>
          <p:nvPr/>
        </p:nvPicPr>
        <p:blipFill rotWithShape="1">
          <a:blip r:embed="rId3" cstate="email">
            <a:alphaModFix amt="60000"/>
            <a:extLst>
              <a:ext uri="{BEBA8EAE-BF5A-486C-A8C5-ECC9F3942E4B}">
                <a14:imgProps xmlns:a14="http://schemas.microsoft.com/office/drawing/2010/main">
                  <a14:imgLayer r:embed="rId4">
                    <a14:imgEffect>
                      <a14:sharpenSoften amount="-100000"/>
                    </a14:imgEffect>
                    <a14:imgEffect>
                      <a14:colorTemperature colorTemp="5548"/>
                    </a14:imgEffect>
                    <a14:imgEffect>
                      <a14:saturation sat="54000"/>
                    </a14:imgEffect>
                  </a14:imgLayer>
                </a14:imgProps>
              </a:ext>
              <a:ext uri="{28A0092B-C50C-407E-A947-70E740481C1C}">
                <a14:useLocalDpi xmlns:a14="http://schemas.microsoft.com/office/drawing/2010/main"/>
              </a:ext>
            </a:extLst>
          </a:blip>
          <a:srcRect/>
          <a:stretch/>
        </p:blipFill>
        <p:spPr>
          <a:xfrm>
            <a:off x="-12895" y="0"/>
            <a:ext cx="12229645" cy="6858000"/>
          </a:xfrm>
          <a:prstGeom prst="rect">
            <a:avLst/>
          </a:prstGeom>
          <a:effectLst>
            <a:softEdge rad="0"/>
          </a:effectLst>
        </p:spPr>
      </p:pic>
      <p:sp>
        <p:nvSpPr>
          <p:cNvPr id="4" name="Rectangle 3">
            <a:extLst>
              <a:ext uri="{FF2B5EF4-FFF2-40B4-BE49-F238E27FC236}">
                <a16:creationId xmlns:a16="http://schemas.microsoft.com/office/drawing/2014/main" id="{C2CBC9D4-5B84-E280-F149-DDB72C850657}"/>
              </a:ext>
            </a:extLst>
          </p:cNvPr>
          <p:cNvSpPr>
            <a:spLocks noGrp="1" noRot="1" noMove="1" noResize="1" noEditPoints="1" noAdjustHandles="1" noChangeArrowheads="1" noChangeShapeType="1"/>
          </p:cNvSpPr>
          <p:nvPr/>
        </p:nvSpPr>
        <p:spPr>
          <a:xfrm>
            <a:off x="-1" y="350191"/>
            <a:ext cx="12214431" cy="975860"/>
          </a:xfrm>
          <a:prstGeom prst="rect">
            <a:avLst/>
          </a:prstGeom>
          <a:solidFill>
            <a:srgbClr val="CF1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ight Triangle 24">
            <a:extLst>
              <a:ext uri="{FF2B5EF4-FFF2-40B4-BE49-F238E27FC236}">
                <a16:creationId xmlns:a16="http://schemas.microsoft.com/office/drawing/2014/main" id="{DCDFC1DA-AE2A-5DEE-0CF7-FFA564456774}"/>
              </a:ext>
            </a:extLst>
          </p:cNvPr>
          <p:cNvSpPr>
            <a:spLocks noGrp="1" noRot="1" noMove="1" noResize="1" noEditPoints="1" noAdjustHandles="1" noChangeArrowheads="1" noChangeShapeType="1"/>
          </p:cNvSpPr>
          <p:nvPr/>
        </p:nvSpPr>
        <p:spPr>
          <a:xfrm rot="5400000">
            <a:off x="0" y="350191"/>
            <a:ext cx="746820" cy="746820"/>
          </a:xfrm>
          <a:prstGeom prst="rtTriangle">
            <a:avLst/>
          </a:prstGeom>
          <a:solidFill>
            <a:srgbClr val="009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29D1F741-4352-8D73-8307-4651B914A8CD}"/>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62540" y="498736"/>
            <a:ext cx="608618" cy="567255"/>
          </a:xfrm>
          <a:prstGeom prst="rect">
            <a:avLst/>
          </a:prstGeom>
        </p:spPr>
      </p:pic>
      <p:pic>
        <p:nvPicPr>
          <p:cNvPr id="19" name="Picture 18" descr="Logo&#10;&#10;Description automatically generated">
            <a:extLst>
              <a:ext uri="{FF2B5EF4-FFF2-40B4-BE49-F238E27FC236}">
                <a16:creationId xmlns:a16="http://schemas.microsoft.com/office/drawing/2014/main" id="{CD437F85-478A-DE33-7A17-8C6D90683B55}"/>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10917752" y="475367"/>
            <a:ext cx="887330" cy="740579"/>
          </a:xfrm>
          <a:prstGeom prst="rect">
            <a:avLst/>
          </a:prstGeom>
          <a:effectLst>
            <a:outerShdw blurRad="436648" dist="159967" dir="5400000" sx="1000" sy="1000" algn="ctr" rotWithShape="0">
              <a:srgbClr val="000000">
                <a:alpha val="56000"/>
              </a:srgbClr>
            </a:outerShdw>
          </a:effectLst>
          <a:scene3d>
            <a:camera prst="orthographicFront"/>
            <a:lightRig rig="glow" dir="t">
              <a:rot lat="0" lon="0" rev="0"/>
            </a:lightRig>
          </a:scene3d>
        </p:spPr>
      </p:pic>
      <p:sp>
        <p:nvSpPr>
          <p:cNvPr id="14" name="Content Placeholder 13">
            <a:extLst>
              <a:ext uri="{FF2B5EF4-FFF2-40B4-BE49-F238E27FC236}">
                <a16:creationId xmlns:a16="http://schemas.microsoft.com/office/drawing/2014/main" id="{C8650CB0-92D7-DBAE-99A9-2A80B2C2F63E}"/>
              </a:ext>
            </a:extLst>
          </p:cNvPr>
          <p:cNvSpPr>
            <a:spLocks noGrp="1" noRot="1" noMove="1" noResize="1" noEditPoints="1" noAdjustHandles="1" noChangeArrowheads="1" noChangeShapeType="1"/>
          </p:cNvSpPr>
          <p:nvPr>
            <p:ph sz="half" idx="1"/>
          </p:nvPr>
        </p:nvSpPr>
        <p:spPr>
          <a:xfrm>
            <a:off x="603146" y="1676242"/>
            <a:ext cx="5267542" cy="4831567"/>
          </a:xfrm>
          <a:solidFill>
            <a:schemeClr val="bg1"/>
          </a:solidFill>
          <a:ln w="82550">
            <a:solidFill>
              <a:srgbClr val="B0D464"/>
            </a:solidFill>
          </a:ln>
        </p:spPr>
        <p:txBody>
          <a:bodyPr lIns="365760" tIns="274320" rIns="0"/>
          <a:lstStyle/>
          <a:p>
            <a:pPr marL="0" indent="0">
              <a:buNone/>
            </a:pPr>
            <a:r>
              <a:rPr lang="en-GB" dirty="0"/>
              <a:t> </a:t>
            </a:r>
          </a:p>
        </p:txBody>
      </p:sp>
      <p:sp>
        <p:nvSpPr>
          <p:cNvPr id="15" name="Content Placeholder 14">
            <a:extLst>
              <a:ext uri="{FF2B5EF4-FFF2-40B4-BE49-F238E27FC236}">
                <a16:creationId xmlns:a16="http://schemas.microsoft.com/office/drawing/2014/main" id="{C91AE754-D9BF-E3B9-9EEC-34ADFAD10DBF}"/>
              </a:ext>
            </a:extLst>
          </p:cNvPr>
          <p:cNvSpPr>
            <a:spLocks noGrp="1" noRot="1" noMove="1" noResize="1" noEditPoints="1" noAdjustHandles="1" noChangeArrowheads="1" noChangeShapeType="1"/>
          </p:cNvSpPr>
          <p:nvPr>
            <p:ph sz="half" idx="2"/>
          </p:nvPr>
        </p:nvSpPr>
        <p:spPr>
          <a:xfrm>
            <a:off x="6169392" y="1671139"/>
            <a:ext cx="5369380" cy="4831567"/>
          </a:xfrm>
          <a:solidFill>
            <a:schemeClr val="bg1"/>
          </a:solidFill>
          <a:ln w="82550">
            <a:solidFill>
              <a:srgbClr val="B0D464"/>
            </a:solidFill>
          </a:ln>
        </p:spPr>
        <p:txBody>
          <a:bodyPr lIns="365760" tIns="274320" rIns="91440"/>
          <a:lstStyle/>
          <a:p>
            <a:pPr marL="0" marR="0" lvl="0" indent="0" algn="l" defTabSz="914400" rtl="0" eaLnBrk="1" fontAlgn="auto" latinLnBrk="0" hangingPunct="1">
              <a:lnSpc>
                <a:spcPct val="90000"/>
              </a:lnSpc>
              <a:spcBef>
                <a:spcPts val="1000"/>
              </a:spcBef>
              <a:buClrTx/>
              <a:buSz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MATERIALS</a:t>
            </a:r>
          </a:p>
          <a:p>
            <a:pPr marL="228600" marR="0" lvl="0" indent="-228600" algn="l" defTabSz="914400" rtl="0" eaLnBrk="1" fontAlgn="auto" latinLnBrk="0" hangingPunct="1">
              <a:lnSpc>
                <a:spcPct val="90000"/>
              </a:lnSpc>
              <a:spcBef>
                <a:spcPts val="1000"/>
              </a:spcBef>
              <a:buClrTx/>
              <a:buSzTx/>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Leader</a:t>
            </a:r>
            <a:r>
              <a:rPr kumimoji="0" lang="en-US" sz="3200" b="0" i="0" u="none" strike="noStrike" kern="1200" cap="none" spc="0" normalizeH="0" noProof="0" dirty="0">
                <a:ln>
                  <a:noFill/>
                </a:ln>
                <a:solidFill>
                  <a:schemeClr val="tx1"/>
                </a:solidFill>
                <a:effectLst/>
                <a:uLnTx/>
                <a:uFillTx/>
                <a:latin typeface="+mn-lt"/>
                <a:ea typeface="+mn-ea"/>
                <a:cs typeface="+mn-cs"/>
              </a:rPr>
              <a:t> Guide</a:t>
            </a:r>
          </a:p>
          <a:p>
            <a:pPr marL="228600" marR="0" lvl="0" indent="-228600" algn="l" defTabSz="914400" rtl="0" eaLnBrk="1" fontAlgn="auto" latinLnBrk="0" hangingPunct="1">
              <a:lnSpc>
                <a:spcPct val="90000"/>
              </a:lnSpc>
              <a:spcBef>
                <a:spcPts val="1000"/>
              </a:spcBef>
              <a:buClrTx/>
              <a:buSzTx/>
              <a:tabLst/>
              <a:defRPr/>
            </a:pPr>
            <a:r>
              <a:rPr lang="en-US" sz="3200" baseline="0" dirty="0"/>
              <a:t>Student</a:t>
            </a:r>
            <a:r>
              <a:rPr lang="en-US" sz="3200" dirty="0"/>
              <a:t> Workbook</a:t>
            </a:r>
            <a:endParaRPr lang="en-GB" sz="3200" dirty="0"/>
          </a:p>
          <a:p>
            <a:pPr marL="0" indent="0">
              <a:buNone/>
            </a:pPr>
            <a:endParaRPr lang="en-GB" dirty="0"/>
          </a:p>
        </p:txBody>
      </p:sp>
      <p:sp>
        <p:nvSpPr>
          <p:cNvPr id="17" name="TextBox 16">
            <a:extLst>
              <a:ext uri="{FF2B5EF4-FFF2-40B4-BE49-F238E27FC236}">
                <a16:creationId xmlns:a16="http://schemas.microsoft.com/office/drawing/2014/main" id="{3F1D5685-E27A-2857-9A7A-C14CE64B7ED1}"/>
              </a:ext>
            </a:extLst>
          </p:cNvPr>
          <p:cNvSpPr txBox="1">
            <a:spLocks noGrp="1" noRot="1" noMove="1" noResize="1" noEditPoints="1" noAdjustHandles="1" noChangeArrowheads="1" noChangeShapeType="1"/>
          </p:cNvSpPr>
          <p:nvPr/>
        </p:nvSpPr>
        <p:spPr>
          <a:xfrm>
            <a:off x="1450340" y="597621"/>
            <a:ext cx="8940801" cy="523220"/>
          </a:xfrm>
          <a:prstGeom prst="rect">
            <a:avLst/>
          </a:prstGeom>
          <a:noFill/>
        </p:spPr>
        <p:txBody>
          <a:bodyPr wrap="square" rtlCol="0">
            <a:spAutoFit/>
          </a:bodyPr>
          <a:lstStyle/>
          <a:p>
            <a:r>
              <a:rPr lang="en-GB" sz="2800" dirty="0">
                <a:ln w="0"/>
                <a:solidFill>
                  <a:schemeClr val="bg1"/>
                </a:solidFill>
                <a:effectLst>
                  <a:outerShdw blurRad="38100" dist="19050" dir="2700000" algn="tl" rotWithShape="0">
                    <a:schemeClr val="dk1">
                      <a:alpha val="40000"/>
                    </a:schemeClr>
                  </a:outerShdw>
                </a:effectLst>
                <a:latin typeface="Gotham" pitchFamily="2" charset="0"/>
                <a:cs typeface="Gotham" pitchFamily="2" charset="0"/>
              </a:rPr>
              <a:t>THE GREATEST JOURNEY</a:t>
            </a:r>
            <a:endParaRPr lang="en-GB" dirty="0"/>
          </a:p>
        </p:txBody>
      </p:sp>
      <p:pic>
        <p:nvPicPr>
          <p:cNvPr id="5" name="Picture 4" descr="A child wearing a hat and holding a book&#10;&#10;Description automatically generated with low confidence">
            <a:extLst>
              <a:ext uri="{FF2B5EF4-FFF2-40B4-BE49-F238E27FC236}">
                <a16:creationId xmlns:a16="http://schemas.microsoft.com/office/drawing/2014/main" id="{26CB49B6-B162-C358-8298-15D802CC0CC2}"/>
              </a:ext>
            </a:extLst>
          </p:cNvPr>
          <p:cNvPicPr>
            <a:picLocks noGrp="1" noRo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a:ext>
            </a:extLst>
          </a:blip>
          <a:srcRect/>
          <a:stretch/>
        </p:blipFill>
        <p:spPr>
          <a:xfrm>
            <a:off x="9842911" y="1909041"/>
            <a:ext cx="2371518" cy="4958330"/>
          </a:xfrm>
          <a:prstGeom prst="rect">
            <a:avLst/>
          </a:prstGeom>
        </p:spPr>
      </p:pic>
      <p:pic>
        <p:nvPicPr>
          <p:cNvPr id="6" name="Picture 5" descr="TGJ Cover.psd">
            <a:extLst>
              <a:ext uri="{FF2B5EF4-FFF2-40B4-BE49-F238E27FC236}">
                <a16:creationId xmlns:a16="http://schemas.microsoft.com/office/drawing/2014/main" id="{0014CDE7-8159-FCF3-F2DF-93793152122B}"/>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rot="900492">
            <a:off x="2537713" y="2352342"/>
            <a:ext cx="4522445" cy="3020992"/>
          </a:xfrm>
          <a:prstGeom prst="rect">
            <a:avLst/>
          </a:prstGeom>
        </p:spPr>
      </p:pic>
      <p:pic>
        <p:nvPicPr>
          <p:cNvPr id="7" name="Picture 6" descr="TGJ teacher guide.psd">
            <a:extLst>
              <a:ext uri="{FF2B5EF4-FFF2-40B4-BE49-F238E27FC236}">
                <a16:creationId xmlns:a16="http://schemas.microsoft.com/office/drawing/2014/main" id="{1F8F691C-FC88-6615-0F89-FAD29CAF1C1B}"/>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tretch>
            <a:fillRect/>
          </a:stretch>
        </p:blipFill>
        <p:spPr>
          <a:xfrm rot="655640">
            <a:off x="-83422" y="2469520"/>
            <a:ext cx="4936422" cy="3297529"/>
          </a:xfrm>
          <a:prstGeom prst="rect">
            <a:avLst/>
          </a:prstGeom>
        </p:spPr>
      </p:pic>
    </p:spTree>
    <p:extLst>
      <p:ext uri="{BB962C8B-B14F-4D97-AF65-F5344CB8AC3E}">
        <p14:creationId xmlns:p14="http://schemas.microsoft.com/office/powerpoint/2010/main" val="1026790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person, outdoor, group&#10;&#10;Description automatically generated">
            <a:extLst>
              <a:ext uri="{FF2B5EF4-FFF2-40B4-BE49-F238E27FC236}">
                <a16:creationId xmlns:a16="http://schemas.microsoft.com/office/drawing/2014/main" id="{9E3F63D4-433A-CA48-E38F-CA6BD8719775}"/>
              </a:ext>
            </a:extLst>
          </p:cNvPr>
          <p:cNvPicPr>
            <a:picLocks noGrp="1" noRot="1" noChangeAspect="1" noMove="1" noResize="1" noEditPoints="1" noAdjustHandles="1" noChangeArrowheads="1" noChangeShapeType="1" noCrop="1"/>
          </p:cNvPicPr>
          <p:nvPr/>
        </p:nvPicPr>
        <p:blipFill rotWithShape="1">
          <a:blip r:embed="rId3" cstate="email">
            <a:alphaModFix amt="60000"/>
            <a:extLst>
              <a:ext uri="{BEBA8EAE-BF5A-486C-A8C5-ECC9F3942E4B}">
                <a14:imgProps xmlns:a14="http://schemas.microsoft.com/office/drawing/2010/main">
                  <a14:imgLayer r:embed="rId4">
                    <a14:imgEffect>
                      <a14:sharpenSoften amount="-100000"/>
                    </a14:imgEffect>
                    <a14:imgEffect>
                      <a14:colorTemperature colorTemp="5548"/>
                    </a14:imgEffect>
                    <a14:imgEffect>
                      <a14:saturation sat="54000"/>
                    </a14:imgEffect>
                  </a14:imgLayer>
                </a14:imgProps>
              </a:ext>
              <a:ext uri="{28A0092B-C50C-407E-A947-70E740481C1C}">
                <a14:useLocalDpi xmlns:a14="http://schemas.microsoft.com/office/drawing/2010/main"/>
              </a:ext>
            </a:extLst>
          </a:blip>
          <a:srcRect/>
          <a:stretch/>
        </p:blipFill>
        <p:spPr>
          <a:xfrm>
            <a:off x="-12895" y="0"/>
            <a:ext cx="12229645" cy="6858000"/>
          </a:xfrm>
          <a:prstGeom prst="rect">
            <a:avLst/>
          </a:prstGeom>
          <a:effectLst>
            <a:softEdge rad="0"/>
          </a:effectLst>
        </p:spPr>
      </p:pic>
      <p:sp>
        <p:nvSpPr>
          <p:cNvPr id="4" name="Rectangle 3">
            <a:extLst>
              <a:ext uri="{FF2B5EF4-FFF2-40B4-BE49-F238E27FC236}">
                <a16:creationId xmlns:a16="http://schemas.microsoft.com/office/drawing/2014/main" id="{C2CBC9D4-5B84-E280-F149-DDB72C850657}"/>
              </a:ext>
            </a:extLst>
          </p:cNvPr>
          <p:cNvSpPr>
            <a:spLocks noGrp="1" noRot="1" noMove="1" noResize="1" noEditPoints="1" noAdjustHandles="1" noChangeArrowheads="1" noChangeShapeType="1"/>
          </p:cNvSpPr>
          <p:nvPr/>
        </p:nvSpPr>
        <p:spPr>
          <a:xfrm>
            <a:off x="-1" y="350191"/>
            <a:ext cx="12214431" cy="975860"/>
          </a:xfrm>
          <a:prstGeom prst="rect">
            <a:avLst/>
          </a:prstGeom>
          <a:solidFill>
            <a:srgbClr val="CF1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ight Triangle 24">
            <a:extLst>
              <a:ext uri="{FF2B5EF4-FFF2-40B4-BE49-F238E27FC236}">
                <a16:creationId xmlns:a16="http://schemas.microsoft.com/office/drawing/2014/main" id="{DCDFC1DA-AE2A-5DEE-0CF7-FFA564456774}"/>
              </a:ext>
            </a:extLst>
          </p:cNvPr>
          <p:cNvSpPr>
            <a:spLocks noGrp="1" noRot="1" noMove="1" noResize="1" noEditPoints="1" noAdjustHandles="1" noChangeArrowheads="1" noChangeShapeType="1"/>
          </p:cNvSpPr>
          <p:nvPr/>
        </p:nvSpPr>
        <p:spPr>
          <a:xfrm rot="5400000">
            <a:off x="0" y="350191"/>
            <a:ext cx="746820" cy="746820"/>
          </a:xfrm>
          <a:prstGeom prst="rtTriangle">
            <a:avLst/>
          </a:prstGeom>
          <a:solidFill>
            <a:srgbClr val="009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29D1F741-4352-8D73-8307-4651B914A8CD}"/>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62540" y="498736"/>
            <a:ext cx="608618" cy="567255"/>
          </a:xfrm>
          <a:prstGeom prst="rect">
            <a:avLst/>
          </a:prstGeom>
        </p:spPr>
      </p:pic>
      <p:pic>
        <p:nvPicPr>
          <p:cNvPr id="19" name="Picture 18" descr="Logo&#10;&#10;Description automatically generated">
            <a:extLst>
              <a:ext uri="{FF2B5EF4-FFF2-40B4-BE49-F238E27FC236}">
                <a16:creationId xmlns:a16="http://schemas.microsoft.com/office/drawing/2014/main" id="{CD437F85-478A-DE33-7A17-8C6D90683B55}"/>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10917752" y="475367"/>
            <a:ext cx="887330" cy="740579"/>
          </a:xfrm>
          <a:prstGeom prst="rect">
            <a:avLst/>
          </a:prstGeom>
          <a:effectLst>
            <a:outerShdw blurRad="436648" dist="159967" dir="5400000" sx="1000" sy="1000" algn="ctr" rotWithShape="0">
              <a:srgbClr val="000000">
                <a:alpha val="56000"/>
              </a:srgbClr>
            </a:outerShdw>
          </a:effectLst>
          <a:scene3d>
            <a:camera prst="orthographicFront"/>
            <a:lightRig rig="glow" dir="t">
              <a:rot lat="0" lon="0" rev="0"/>
            </a:lightRig>
          </a:scene3d>
        </p:spPr>
      </p:pic>
      <p:sp>
        <p:nvSpPr>
          <p:cNvPr id="14" name="Content Placeholder 13">
            <a:extLst>
              <a:ext uri="{FF2B5EF4-FFF2-40B4-BE49-F238E27FC236}">
                <a16:creationId xmlns:a16="http://schemas.microsoft.com/office/drawing/2014/main" id="{C8650CB0-92D7-DBAE-99A9-2A80B2C2F63E}"/>
              </a:ext>
            </a:extLst>
          </p:cNvPr>
          <p:cNvSpPr>
            <a:spLocks noGrp="1" noRot="1" noMove="1" noResize="1" noEditPoints="1" noAdjustHandles="1" noChangeArrowheads="1" noChangeShapeType="1"/>
          </p:cNvSpPr>
          <p:nvPr>
            <p:ph sz="half" idx="1"/>
          </p:nvPr>
        </p:nvSpPr>
        <p:spPr>
          <a:xfrm>
            <a:off x="603146" y="1676242"/>
            <a:ext cx="5267542" cy="4831567"/>
          </a:xfrm>
          <a:solidFill>
            <a:schemeClr val="bg1"/>
          </a:solidFill>
          <a:ln w="82550">
            <a:solidFill>
              <a:srgbClr val="B0D464"/>
            </a:solidFill>
          </a:ln>
        </p:spPr>
        <p:txBody>
          <a:bodyPr lIns="365760" tIns="274320" rIns="0"/>
          <a:lstStyle/>
          <a:p>
            <a:pPr marL="228600" marR="0" lvl="0" indent="-228600" algn="l" defTabSz="914400" rtl="0" eaLnBrk="1" fontAlgn="auto" latinLnBrk="0" hangingPunct="1">
              <a:lnSpc>
                <a:spcPct val="90000"/>
              </a:lnSpc>
              <a:spcBef>
                <a:spcPts val="1000"/>
              </a:spcBef>
              <a:spcAft>
                <a:spcPts val="1200"/>
              </a:spcAft>
              <a:buClrTx/>
              <a:buSzTx/>
              <a:tabLst/>
              <a:defRPr/>
            </a:pPr>
            <a:r>
              <a:rPr lang="en-US" sz="3200" dirty="0"/>
              <a:t>Graduation celebration</a:t>
            </a:r>
          </a:p>
          <a:p>
            <a:pPr marL="228600" marR="0" lvl="0" indent="-228600" algn="l" defTabSz="914400" rtl="0" eaLnBrk="1" fontAlgn="auto" latinLnBrk="0" hangingPunct="1">
              <a:lnSpc>
                <a:spcPct val="90000"/>
              </a:lnSpc>
              <a:spcBef>
                <a:spcPts val="1000"/>
              </a:spcBef>
              <a:spcAft>
                <a:spcPts val="1200"/>
              </a:spcAft>
              <a:buClrTx/>
              <a:buSzTx/>
              <a:tabLst/>
              <a:defRPr/>
            </a:pPr>
            <a:r>
              <a:rPr lang="en-US" sz="3200" dirty="0"/>
              <a:t>Certificate and Bible</a:t>
            </a:r>
          </a:p>
          <a:p>
            <a:pPr marL="228600" marR="0" lvl="0" indent="-228600" algn="l" defTabSz="914400" rtl="0" eaLnBrk="1" fontAlgn="auto" latinLnBrk="0" hangingPunct="1">
              <a:lnSpc>
                <a:spcPct val="90000"/>
              </a:lnSpc>
              <a:spcBef>
                <a:spcPts val="1000"/>
              </a:spcBef>
              <a:spcAft>
                <a:spcPts val="1200"/>
              </a:spcAft>
              <a:buClrTx/>
              <a:buSzTx/>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Gospel shared with friends    and family</a:t>
            </a:r>
          </a:p>
          <a:p>
            <a:pPr marL="0" indent="0">
              <a:buNone/>
            </a:pPr>
            <a:endParaRPr lang="en-GB" dirty="0"/>
          </a:p>
        </p:txBody>
      </p:sp>
      <p:sp>
        <p:nvSpPr>
          <p:cNvPr id="15" name="Content Placeholder 14">
            <a:extLst>
              <a:ext uri="{FF2B5EF4-FFF2-40B4-BE49-F238E27FC236}">
                <a16:creationId xmlns:a16="http://schemas.microsoft.com/office/drawing/2014/main" id="{C91AE754-D9BF-E3B9-9EEC-34ADFAD10DBF}"/>
              </a:ext>
            </a:extLst>
          </p:cNvPr>
          <p:cNvSpPr>
            <a:spLocks noGrp="1" noRot="1" noMove="1" noResize="1" noEditPoints="1" noAdjustHandles="1" noChangeArrowheads="1" noChangeShapeType="1"/>
          </p:cNvSpPr>
          <p:nvPr>
            <p:ph sz="half" idx="2"/>
          </p:nvPr>
        </p:nvSpPr>
        <p:spPr>
          <a:xfrm>
            <a:off x="6169392" y="1671139"/>
            <a:ext cx="5369380" cy="4831567"/>
          </a:xfrm>
          <a:solidFill>
            <a:schemeClr val="bg1"/>
          </a:solidFill>
          <a:ln w="82550">
            <a:solidFill>
              <a:srgbClr val="B0D464"/>
            </a:solidFill>
          </a:ln>
        </p:spPr>
        <p:txBody>
          <a:bodyPr lIns="365760" tIns="274320" rIns="91440"/>
          <a:lstStyle/>
          <a:p>
            <a:pPr marL="0" indent="0">
              <a:buNone/>
            </a:pPr>
            <a:r>
              <a:rPr lang="en-GB" dirty="0"/>
              <a:t> </a:t>
            </a:r>
          </a:p>
        </p:txBody>
      </p:sp>
      <p:sp>
        <p:nvSpPr>
          <p:cNvPr id="17" name="TextBox 16">
            <a:extLst>
              <a:ext uri="{FF2B5EF4-FFF2-40B4-BE49-F238E27FC236}">
                <a16:creationId xmlns:a16="http://schemas.microsoft.com/office/drawing/2014/main" id="{3F1D5685-E27A-2857-9A7A-C14CE64B7ED1}"/>
              </a:ext>
            </a:extLst>
          </p:cNvPr>
          <p:cNvSpPr txBox="1">
            <a:spLocks noGrp="1" noRot="1" noMove="1" noResize="1" noEditPoints="1" noAdjustHandles="1" noChangeArrowheads="1" noChangeShapeType="1"/>
          </p:cNvSpPr>
          <p:nvPr/>
        </p:nvSpPr>
        <p:spPr>
          <a:xfrm>
            <a:off x="1450340" y="597621"/>
            <a:ext cx="8940801" cy="523220"/>
          </a:xfrm>
          <a:prstGeom prst="rect">
            <a:avLst/>
          </a:prstGeom>
          <a:noFill/>
        </p:spPr>
        <p:txBody>
          <a:bodyPr wrap="square" rtlCol="0">
            <a:spAutoFit/>
          </a:bodyPr>
          <a:lstStyle/>
          <a:p>
            <a:r>
              <a:rPr lang="en-GB" sz="2800" dirty="0">
                <a:ln w="0"/>
                <a:solidFill>
                  <a:schemeClr val="bg1"/>
                </a:solidFill>
                <a:effectLst>
                  <a:outerShdw blurRad="38100" dist="19050" dir="2700000" algn="tl" rotWithShape="0">
                    <a:schemeClr val="dk1">
                      <a:alpha val="40000"/>
                    </a:schemeClr>
                  </a:outerShdw>
                </a:effectLst>
                <a:latin typeface="Gotham" pitchFamily="2" charset="0"/>
                <a:cs typeface="Gotham" pitchFamily="2" charset="0"/>
              </a:rPr>
              <a:t>THE GREATEST JOURNEY</a:t>
            </a:r>
            <a:endParaRPr lang="en-GB" dirty="0"/>
          </a:p>
        </p:txBody>
      </p:sp>
      <p:pic>
        <p:nvPicPr>
          <p:cNvPr id="2" name="Picture 1" descr="A child holding a book&#10;&#10;Description automatically generated with medium confidence">
            <a:extLst>
              <a:ext uri="{FF2B5EF4-FFF2-40B4-BE49-F238E27FC236}">
                <a16:creationId xmlns:a16="http://schemas.microsoft.com/office/drawing/2014/main" id="{8E43DD2E-4982-45F7-B37D-5B4254473DEC}"/>
              </a:ext>
            </a:extLst>
          </p:cNvPr>
          <p:cNvPicPr>
            <a:picLocks noGrp="1" noRo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tretch>
            <a:fillRect/>
          </a:stretch>
        </p:blipFill>
        <p:spPr>
          <a:xfrm>
            <a:off x="9511663" y="2131933"/>
            <a:ext cx="2702767" cy="4726067"/>
          </a:xfrm>
          <a:prstGeom prst="rect">
            <a:avLst/>
          </a:prstGeom>
        </p:spPr>
      </p:pic>
      <p:pic>
        <p:nvPicPr>
          <p:cNvPr id="3" name="Picture 2" descr="bible.psd">
            <a:extLst>
              <a:ext uri="{FF2B5EF4-FFF2-40B4-BE49-F238E27FC236}">
                <a16:creationId xmlns:a16="http://schemas.microsoft.com/office/drawing/2014/main" id="{2BD0B317-7592-7F7A-1F23-E7F4756E33BB}"/>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4982829" y="1786845"/>
            <a:ext cx="5880217" cy="3916224"/>
          </a:xfrm>
          <a:prstGeom prst="rect">
            <a:avLst/>
          </a:prstGeom>
        </p:spPr>
      </p:pic>
    </p:spTree>
    <p:extLst>
      <p:ext uri="{BB962C8B-B14F-4D97-AF65-F5344CB8AC3E}">
        <p14:creationId xmlns:p14="http://schemas.microsoft.com/office/powerpoint/2010/main" val="310626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person, outdoor, group&#10;&#10;Description automatically generated">
            <a:extLst>
              <a:ext uri="{FF2B5EF4-FFF2-40B4-BE49-F238E27FC236}">
                <a16:creationId xmlns:a16="http://schemas.microsoft.com/office/drawing/2014/main" id="{CCEF847C-F93C-74B1-CBA6-A71A449DA795}"/>
              </a:ext>
            </a:extLst>
          </p:cNvPr>
          <p:cNvPicPr>
            <a:picLocks noGrp="1" noRot="1" noChangeAspect="1" noMove="1" noResize="1" noEditPoints="1" noAdjustHandles="1" noChangeArrowheads="1" noChangeShapeType="1" noCrop="1"/>
          </p:cNvPicPr>
          <p:nvPr/>
        </p:nvPicPr>
        <p:blipFill rotWithShape="1">
          <a:blip r:embed="rId3" cstate="email">
            <a:alphaModFix amt="60000"/>
            <a:extLst>
              <a:ext uri="{BEBA8EAE-BF5A-486C-A8C5-ECC9F3942E4B}">
                <a14:imgProps xmlns:a14="http://schemas.microsoft.com/office/drawing/2010/main">
                  <a14:imgLayer r:embed="rId4">
                    <a14:imgEffect>
                      <a14:sharpenSoften amount="-100000"/>
                    </a14:imgEffect>
                    <a14:imgEffect>
                      <a14:colorTemperature colorTemp="5548"/>
                    </a14:imgEffect>
                    <a14:imgEffect>
                      <a14:saturation sat="54000"/>
                    </a14:imgEffect>
                  </a14:imgLayer>
                </a14:imgProps>
              </a:ext>
              <a:ext uri="{28A0092B-C50C-407E-A947-70E740481C1C}">
                <a14:useLocalDpi xmlns:a14="http://schemas.microsoft.com/office/drawing/2010/main"/>
              </a:ext>
            </a:extLst>
          </a:blip>
          <a:srcRect/>
          <a:stretch/>
        </p:blipFill>
        <p:spPr>
          <a:xfrm>
            <a:off x="-12895" y="0"/>
            <a:ext cx="12229645" cy="6858000"/>
          </a:xfrm>
          <a:prstGeom prst="rect">
            <a:avLst/>
          </a:prstGeom>
          <a:effectLst>
            <a:softEdge rad="0"/>
          </a:effectLst>
        </p:spPr>
      </p:pic>
      <p:sp>
        <p:nvSpPr>
          <p:cNvPr id="4" name="Rectangle 3">
            <a:extLst>
              <a:ext uri="{FF2B5EF4-FFF2-40B4-BE49-F238E27FC236}">
                <a16:creationId xmlns:a16="http://schemas.microsoft.com/office/drawing/2014/main" id="{F42A01FB-02AE-3164-6AC6-E616843A4BD4}"/>
              </a:ext>
            </a:extLst>
          </p:cNvPr>
          <p:cNvSpPr>
            <a:spLocks noGrp="1" noRot="1" noMove="1" noResize="1" noEditPoints="1" noAdjustHandles="1" noChangeArrowheads="1" noChangeShapeType="1"/>
          </p:cNvSpPr>
          <p:nvPr/>
        </p:nvSpPr>
        <p:spPr>
          <a:xfrm>
            <a:off x="-1" y="350191"/>
            <a:ext cx="12214431" cy="975860"/>
          </a:xfrm>
          <a:prstGeom prst="rect">
            <a:avLst/>
          </a:prstGeom>
          <a:solidFill>
            <a:srgbClr val="CF1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ight Triangle 24">
            <a:extLst>
              <a:ext uri="{FF2B5EF4-FFF2-40B4-BE49-F238E27FC236}">
                <a16:creationId xmlns:a16="http://schemas.microsoft.com/office/drawing/2014/main" id="{DCDFC1DA-AE2A-5DEE-0CF7-FFA564456774}"/>
              </a:ext>
            </a:extLst>
          </p:cNvPr>
          <p:cNvSpPr>
            <a:spLocks noGrp="1" noRot="1" noMove="1" noResize="1" noEditPoints="1" noAdjustHandles="1" noChangeArrowheads="1" noChangeShapeType="1"/>
          </p:cNvSpPr>
          <p:nvPr/>
        </p:nvSpPr>
        <p:spPr>
          <a:xfrm rot="5400000">
            <a:off x="0" y="350191"/>
            <a:ext cx="746820" cy="746820"/>
          </a:xfrm>
          <a:prstGeom prst="rtTriangle">
            <a:avLst/>
          </a:prstGeom>
          <a:solidFill>
            <a:srgbClr val="009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29D1F741-4352-8D73-8307-4651B914A8CD}"/>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62540" y="498736"/>
            <a:ext cx="608618" cy="567255"/>
          </a:xfrm>
          <a:prstGeom prst="rect">
            <a:avLst/>
          </a:prstGeom>
        </p:spPr>
      </p:pic>
      <p:sp>
        <p:nvSpPr>
          <p:cNvPr id="6" name="Content Placeholder 16">
            <a:extLst>
              <a:ext uri="{FF2B5EF4-FFF2-40B4-BE49-F238E27FC236}">
                <a16:creationId xmlns:a16="http://schemas.microsoft.com/office/drawing/2014/main" id="{0CE96E8E-A5FF-F44A-68C5-2233DCD9B0AF}"/>
              </a:ext>
            </a:extLst>
          </p:cNvPr>
          <p:cNvSpPr>
            <a:spLocks noGrp="1" noRot="1" noMove="1" noResize="1" noEditPoints="1" noAdjustHandles="1" noChangeArrowheads="1" noChangeShapeType="1"/>
          </p:cNvSpPr>
          <p:nvPr>
            <p:ph idx="1"/>
          </p:nvPr>
        </p:nvSpPr>
        <p:spPr>
          <a:xfrm>
            <a:off x="545592" y="1909041"/>
            <a:ext cx="10515600" cy="4351338"/>
          </a:xfrm>
          <a:solidFill>
            <a:schemeClr val="bg1"/>
          </a:solidFill>
          <a:ln w="82550">
            <a:solidFill>
              <a:srgbClr val="B0D464"/>
            </a:solidFill>
          </a:ln>
        </p:spPr>
        <p:txBody>
          <a:bodyPr lIns="365760" tIns="365760" rIns="1097280">
            <a:normAutofit/>
          </a:bodyPr>
          <a:lstStyle/>
          <a:p>
            <a:r>
              <a:rPr lang="en-US" altLang="en-US" dirty="0"/>
              <a:t>Zambia:  </a:t>
            </a:r>
            <a:r>
              <a:rPr lang="en-US" altLang="en-US" dirty="0" err="1"/>
              <a:t>Mapanza</a:t>
            </a:r>
            <a:r>
              <a:rPr lang="en-US" altLang="en-US" dirty="0"/>
              <a:t> Christian Community School </a:t>
            </a:r>
          </a:p>
          <a:p>
            <a:r>
              <a:rPr lang="en-US" altLang="en-US" dirty="0"/>
              <a:t>Uganda: </a:t>
            </a:r>
            <a:r>
              <a:rPr lang="en-US" altLang="en-US" dirty="0" err="1"/>
              <a:t>Babirye’s</a:t>
            </a:r>
            <a:r>
              <a:rPr lang="en-US" altLang="en-US" dirty="0"/>
              <a:t> shoebox</a:t>
            </a:r>
          </a:p>
          <a:p>
            <a:r>
              <a:rPr lang="en-US" altLang="en-US" dirty="0"/>
              <a:t>Tanzania: </a:t>
            </a:r>
            <a:r>
              <a:rPr lang="en-US" altLang="en-US" dirty="0" err="1"/>
              <a:t>Katumba</a:t>
            </a:r>
            <a:r>
              <a:rPr lang="en-US" altLang="en-US" dirty="0"/>
              <a:t> Choir</a:t>
            </a:r>
          </a:p>
          <a:p>
            <a:r>
              <a:rPr lang="en-US" dirty="0"/>
              <a:t>Belize: </a:t>
            </a:r>
            <a:r>
              <a:rPr lang="en-US" dirty="0" err="1"/>
              <a:t>Wxpanded</a:t>
            </a:r>
            <a:r>
              <a:rPr lang="en-US" dirty="0"/>
              <a:t> church </a:t>
            </a:r>
            <a:r>
              <a:rPr lang="en-US" dirty="0" err="1"/>
              <a:t>programmes</a:t>
            </a:r>
            <a:endParaRPr lang="en-US" dirty="0"/>
          </a:p>
          <a:p>
            <a:r>
              <a:rPr lang="en-US" dirty="0"/>
              <a:t>Cameroon: Ivanna’s shoebox</a:t>
            </a:r>
          </a:p>
          <a:p>
            <a:r>
              <a:rPr lang="en-US" dirty="0"/>
              <a:t>Georgia: </a:t>
            </a:r>
            <a:r>
              <a:rPr lang="en-US" altLang="en-US" dirty="0" err="1"/>
              <a:t>Jakhishvili’s</a:t>
            </a:r>
            <a:r>
              <a:rPr lang="en-US" altLang="en-US" dirty="0"/>
              <a:t> shoebox</a:t>
            </a:r>
            <a:endParaRPr lang="en-US" dirty="0"/>
          </a:p>
          <a:p>
            <a:pPr marL="0" indent="0">
              <a:buNone/>
            </a:pPr>
            <a:endParaRPr lang="en-GB" dirty="0"/>
          </a:p>
        </p:txBody>
      </p:sp>
      <p:pic>
        <p:nvPicPr>
          <p:cNvPr id="19" name="Picture 18" descr="Logo&#10;&#10;Description automatically generated">
            <a:extLst>
              <a:ext uri="{FF2B5EF4-FFF2-40B4-BE49-F238E27FC236}">
                <a16:creationId xmlns:a16="http://schemas.microsoft.com/office/drawing/2014/main" id="{CD437F85-478A-DE33-7A17-8C6D90683B55}"/>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10917752" y="475367"/>
            <a:ext cx="887330" cy="740579"/>
          </a:xfrm>
          <a:prstGeom prst="rect">
            <a:avLst/>
          </a:prstGeom>
          <a:effectLst>
            <a:outerShdw blurRad="436648" dist="159967" dir="5400000" sx="1000" sy="1000" algn="ctr" rotWithShape="0">
              <a:srgbClr val="000000">
                <a:alpha val="56000"/>
              </a:srgbClr>
            </a:outerShdw>
          </a:effectLst>
          <a:scene3d>
            <a:camera prst="orthographicFront"/>
            <a:lightRig rig="glow" dir="t">
              <a:rot lat="0" lon="0" rev="0"/>
            </a:lightRig>
          </a:scene3d>
        </p:spPr>
      </p:pic>
      <p:sp>
        <p:nvSpPr>
          <p:cNvPr id="5" name="TextBox 4">
            <a:extLst>
              <a:ext uri="{FF2B5EF4-FFF2-40B4-BE49-F238E27FC236}">
                <a16:creationId xmlns:a16="http://schemas.microsoft.com/office/drawing/2014/main" id="{DEA6214F-35A6-5BFE-6D8B-B718023589DB}"/>
              </a:ext>
            </a:extLst>
          </p:cNvPr>
          <p:cNvSpPr txBox="1">
            <a:spLocks noGrp="1" noRot="1" noMove="1" noResize="1" noEditPoints="1" noAdjustHandles="1" noChangeArrowheads="1" noChangeShapeType="1"/>
          </p:cNvSpPr>
          <p:nvPr/>
        </p:nvSpPr>
        <p:spPr>
          <a:xfrm>
            <a:off x="1450340" y="597621"/>
            <a:ext cx="8940801"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800" spc="300" noProof="0" dirty="0">
                <a:solidFill>
                  <a:schemeClr val="bg1"/>
                </a:solidFill>
                <a:latin typeface="Century Gothic"/>
                <a:ea typeface="+mj-ea"/>
                <a:cs typeface="Century Gothic"/>
              </a:rPr>
              <a:t>CHANGING FAMILIES &amp; COMMUNITIES</a:t>
            </a:r>
            <a:endParaRPr kumimoji="0" lang="en-US" sz="2800" b="0" i="0" u="none" strike="noStrike" kern="1200" cap="none" spc="300" normalizeH="0" baseline="0" noProof="0" dirty="0">
              <a:ln>
                <a:noFill/>
              </a:ln>
              <a:solidFill>
                <a:schemeClr val="bg1"/>
              </a:solidFill>
              <a:effectLst/>
              <a:uLnTx/>
              <a:uFillTx/>
              <a:latin typeface="Century Gothic"/>
              <a:ea typeface="+mj-ea"/>
              <a:cs typeface="Century Gothic"/>
            </a:endParaRPr>
          </a:p>
        </p:txBody>
      </p:sp>
      <p:pic>
        <p:nvPicPr>
          <p:cNvPr id="3" name="Picture 2" descr="A young child holding a box&#10;&#10;Description automatically generated with low confidence">
            <a:extLst>
              <a:ext uri="{FF2B5EF4-FFF2-40B4-BE49-F238E27FC236}">
                <a16:creationId xmlns:a16="http://schemas.microsoft.com/office/drawing/2014/main" id="{70413127-F798-AE34-4E9C-BE84D6E2E306}"/>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a:ext>
            </a:extLst>
          </a:blip>
          <a:srcRect/>
          <a:stretch/>
        </p:blipFill>
        <p:spPr>
          <a:xfrm>
            <a:off x="9540240" y="2061063"/>
            <a:ext cx="2651760" cy="4851990"/>
          </a:xfrm>
          <a:prstGeom prst="rect">
            <a:avLst/>
          </a:prstGeom>
        </p:spPr>
      </p:pic>
    </p:spTree>
    <p:extLst>
      <p:ext uri="{BB962C8B-B14F-4D97-AF65-F5344CB8AC3E}">
        <p14:creationId xmlns:p14="http://schemas.microsoft.com/office/powerpoint/2010/main" val="4224410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7077"/>
            <a:ext cx="12363541" cy="8226868"/>
          </a:xfrm>
          <a:prstGeom prst="rect">
            <a:avLst/>
          </a:prstGeom>
        </p:spPr>
      </p:pic>
    </p:spTree>
    <p:extLst>
      <p:ext uri="{BB962C8B-B14F-4D97-AF65-F5344CB8AC3E}">
        <p14:creationId xmlns:p14="http://schemas.microsoft.com/office/powerpoint/2010/main" val="803546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outdoor, group&#10;&#10;Description automatically generated">
            <a:extLst>
              <a:ext uri="{FF2B5EF4-FFF2-40B4-BE49-F238E27FC236}">
                <a16:creationId xmlns:a16="http://schemas.microsoft.com/office/drawing/2014/main" id="{DB2F419F-E8D1-A645-A904-B1D56DA28EC3}"/>
              </a:ext>
            </a:extLst>
          </p:cNvPr>
          <p:cNvPicPr>
            <a:picLocks noGrp="1" noRot="1" noChangeAspect="1" noMove="1" noResize="1" noEditPoints="1" noAdjustHandles="1" noChangeArrowheads="1" noChangeShapeType="1" noCrop="1"/>
          </p:cNvPicPr>
          <p:nvPr/>
        </p:nvPicPr>
        <p:blipFill rotWithShape="1">
          <a:blip r:embed="rId3" cstate="email">
            <a:alphaModFix amt="60000"/>
            <a:extLst>
              <a:ext uri="{BEBA8EAE-BF5A-486C-A8C5-ECC9F3942E4B}">
                <a14:imgProps xmlns:a14="http://schemas.microsoft.com/office/drawing/2010/main">
                  <a14:imgLayer r:embed="rId4">
                    <a14:imgEffect>
                      <a14:sharpenSoften amount="-100000"/>
                    </a14:imgEffect>
                    <a14:imgEffect>
                      <a14:colorTemperature colorTemp="5548"/>
                    </a14:imgEffect>
                    <a14:imgEffect>
                      <a14:saturation sat="54000"/>
                    </a14:imgEffect>
                  </a14:imgLayer>
                </a14:imgProps>
              </a:ext>
              <a:ext uri="{28A0092B-C50C-407E-A947-70E740481C1C}">
                <a14:useLocalDpi xmlns:a14="http://schemas.microsoft.com/office/drawing/2010/main"/>
              </a:ext>
            </a:extLst>
          </a:blip>
          <a:srcRect/>
          <a:stretch/>
        </p:blipFill>
        <p:spPr>
          <a:xfrm>
            <a:off x="-12895" y="0"/>
            <a:ext cx="12229645" cy="6858000"/>
          </a:xfrm>
          <a:prstGeom prst="rect">
            <a:avLst/>
          </a:prstGeom>
          <a:effectLst>
            <a:softEdge rad="0"/>
          </a:effectLst>
        </p:spPr>
      </p:pic>
      <p:sp>
        <p:nvSpPr>
          <p:cNvPr id="4" name="Rectangle 3">
            <a:extLst>
              <a:ext uri="{FF2B5EF4-FFF2-40B4-BE49-F238E27FC236}">
                <a16:creationId xmlns:a16="http://schemas.microsoft.com/office/drawing/2014/main" id="{C2CBC9D4-5B84-E280-F149-DDB72C850657}"/>
              </a:ext>
            </a:extLst>
          </p:cNvPr>
          <p:cNvSpPr>
            <a:spLocks noGrp="1" noRot="1" noMove="1" noResize="1" noEditPoints="1" noAdjustHandles="1" noChangeArrowheads="1" noChangeShapeType="1"/>
          </p:cNvSpPr>
          <p:nvPr/>
        </p:nvSpPr>
        <p:spPr>
          <a:xfrm>
            <a:off x="-1" y="350191"/>
            <a:ext cx="12214431" cy="975860"/>
          </a:xfrm>
          <a:prstGeom prst="rect">
            <a:avLst/>
          </a:prstGeom>
          <a:solidFill>
            <a:srgbClr val="CF1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ight Triangle 24">
            <a:extLst>
              <a:ext uri="{FF2B5EF4-FFF2-40B4-BE49-F238E27FC236}">
                <a16:creationId xmlns:a16="http://schemas.microsoft.com/office/drawing/2014/main" id="{DCDFC1DA-AE2A-5DEE-0CF7-FFA564456774}"/>
              </a:ext>
            </a:extLst>
          </p:cNvPr>
          <p:cNvSpPr>
            <a:spLocks noGrp="1" noRot="1" noMove="1" noResize="1" noEditPoints="1" noAdjustHandles="1" noChangeArrowheads="1" noChangeShapeType="1"/>
          </p:cNvSpPr>
          <p:nvPr/>
        </p:nvSpPr>
        <p:spPr>
          <a:xfrm rot="5400000">
            <a:off x="0" y="350191"/>
            <a:ext cx="746820" cy="746820"/>
          </a:xfrm>
          <a:prstGeom prst="rtTriangle">
            <a:avLst/>
          </a:prstGeom>
          <a:solidFill>
            <a:srgbClr val="009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29D1F741-4352-8D73-8307-4651B914A8CD}"/>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62540" y="498736"/>
            <a:ext cx="608618" cy="567255"/>
          </a:xfrm>
          <a:prstGeom prst="rect">
            <a:avLst/>
          </a:prstGeom>
        </p:spPr>
      </p:pic>
      <p:pic>
        <p:nvPicPr>
          <p:cNvPr id="19" name="Picture 18" descr="Logo&#10;&#10;Description automatically generated">
            <a:extLst>
              <a:ext uri="{FF2B5EF4-FFF2-40B4-BE49-F238E27FC236}">
                <a16:creationId xmlns:a16="http://schemas.microsoft.com/office/drawing/2014/main" id="{CD437F85-478A-DE33-7A17-8C6D90683B55}"/>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10917752" y="475367"/>
            <a:ext cx="887330" cy="740579"/>
          </a:xfrm>
          <a:prstGeom prst="rect">
            <a:avLst/>
          </a:prstGeom>
          <a:effectLst>
            <a:outerShdw blurRad="436648" dist="159967" dir="5400000" sx="1000" sy="1000" algn="ctr" rotWithShape="0">
              <a:srgbClr val="000000">
                <a:alpha val="56000"/>
              </a:srgbClr>
            </a:outerShdw>
          </a:effectLst>
          <a:scene3d>
            <a:camera prst="orthographicFront"/>
            <a:lightRig rig="glow" dir="t">
              <a:rot lat="0" lon="0" rev="0"/>
            </a:lightRig>
          </a:scene3d>
        </p:spPr>
      </p:pic>
      <p:sp>
        <p:nvSpPr>
          <p:cNvPr id="17" name="TextBox 16">
            <a:extLst>
              <a:ext uri="{FF2B5EF4-FFF2-40B4-BE49-F238E27FC236}">
                <a16:creationId xmlns:a16="http://schemas.microsoft.com/office/drawing/2014/main" id="{3F1D5685-E27A-2857-9A7A-C14CE64B7ED1}"/>
              </a:ext>
            </a:extLst>
          </p:cNvPr>
          <p:cNvSpPr txBox="1">
            <a:spLocks noGrp="1" noRot="1" noMove="1" noResize="1" noEditPoints="1" noAdjustHandles="1" noChangeArrowheads="1" noChangeShapeType="1"/>
          </p:cNvSpPr>
          <p:nvPr/>
        </p:nvSpPr>
        <p:spPr>
          <a:xfrm>
            <a:off x="1450340" y="597621"/>
            <a:ext cx="8940801" cy="523220"/>
          </a:xfrm>
          <a:prstGeom prst="rect">
            <a:avLst/>
          </a:prstGeom>
          <a:noFill/>
        </p:spPr>
        <p:txBody>
          <a:bodyPr wrap="square" rtlCol="0">
            <a:spAutoFit/>
          </a:bodyPr>
          <a:lstStyle/>
          <a:p>
            <a:r>
              <a:rPr lang="en-GB" sz="2800" dirty="0">
                <a:ln w="0"/>
                <a:solidFill>
                  <a:schemeClr val="bg1"/>
                </a:solidFill>
                <a:effectLst>
                  <a:outerShdw blurRad="38100" dist="19050" dir="2700000" algn="tl" rotWithShape="0">
                    <a:schemeClr val="dk1">
                      <a:alpha val="40000"/>
                    </a:schemeClr>
                  </a:outerShdw>
                </a:effectLst>
                <a:latin typeface="Gotham" pitchFamily="2" charset="0"/>
                <a:cs typeface="Gotham" pitchFamily="2" charset="0"/>
              </a:rPr>
              <a:t>CLICK TO ADD HEADER</a:t>
            </a:r>
            <a:endParaRPr lang="en-GB" dirty="0"/>
          </a:p>
        </p:txBody>
      </p:sp>
      <p:sp>
        <p:nvSpPr>
          <p:cNvPr id="7" name="Content Placeholder 6">
            <a:extLst>
              <a:ext uri="{FF2B5EF4-FFF2-40B4-BE49-F238E27FC236}">
                <a16:creationId xmlns:a16="http://schemas.microsoft.com/office/drawing/2014/main" id="{60335856-A368-2E96-4287-2B9C4414BAEC}"/>
              </a:ext>
            </a:extLst>
          </p:cNvPr>
          <p:cNvSpPr>
            <a:spLocks noGrp="1" noRot="1" noMove="1" noResize="1" noEditPoints="1" noAdjustHandles="1" noChangeArrowheads="1" noChangeShapeType="1"/>
          </p:cNvSpPr>
          <p:nvPr>
            <p:ph idx="1"/>
          </p:nvPr>
        </p:nvSpPr>
        <p:spPr>
          <a:xfrm>
            <a:off x="838200" y="1825625"/>
            <a:ext cx="10515600" cy="4557008"/>
          </a:xfrm>
          <a:solidFill>
            <a:schemeClr val="bg1"/>
          </a:solidFill>
          <a:ln w="82550">
            <a:solidFill>
              <a:srgbClr val="B0D464"/>
            </a:solidFill>
          </a:ln>
        </p:spPr>
        <p:txBody>
          <a:bodyPr lIns="457200" tIns="365760"/>
          <a:lstStyle/>
          <a:p>
            <a:pPr marL="0" indent="0">
              <a:buNone/>
            </a:pPr>
            <a:r>
              <a:rPr lang="en-GB" dirty="0"/>
              <a:t> </a:t>
            </a:r>
          </a:p>
        </p:txBody>
      </p:sp>
      <p:sp>
        <p:nvSpPr>
          <p:cNvPr id="3" name="TextBox 2">
            <a:extLst>
              <a:ext uri="{FF2B5EF4-FFF2-40B4-BE49-F238E27FC236}">
                <a16:creationId xmlns:a16="http://schemas.microsoft.com/office/drawing/2014/main" id="{6FCEA19A-8537-33A1-9D06-2F73733845AB}"/>
              </a:ext>
            </a:extLst>
          </p:cNvPr>
          <p:cNvSpPr txBox="1">
            <a:spLocks noGrp="1" noRot="1" noMove="1" noResize="1" noEditPoints="1" noAdjustHandles="1" noChangeArrowheads="1" noChangeShapeType="1"/>
          </p:cNvSpPr>
          <p:nvPr/>
        </p:nvSpPr>
        <p:spPr>
          <a:xfrm>
            <a:off x="1809301" y="2546119"/>
            <a:ext cx="8572500" cy="3108543"/>
          </a:xfrm>
          <a:prstGeom prst="rect">
            <a:avLst/>
          </a:prstGeom>
          <a:noFill/>
        </p:spPr>
        <p:txBody>
          <a:bodyPr wrap="square">
            <a:spAutoFit/>
          </a:bodyPr>
          <a:lstStyle/>
          <a:p>
            <a:pPr marL="0" indent="0" algn="ctr">
              <a:buNone/>
            </a:pPr>
            <a:r>
              <a:rPr lang="en-US" sz="2800" i="1" dirty="0">
                <a:solidFill>
                  <a:srgbClr val="557934"/>
                </a:solidFill>
                <a:ea typeface="Century Gothic" charset="0"/>
                <a:cs typeface="Century Gothic" charset="0"/>
              </a:rPr>
              <a:t>“Therefore go and make disciples of all nations, baptizing them in the name of the Father and of the Son and of the Holy Spirit, and teaching them to obey everything I have commanded you. And surely I am with you always, to the very end of the age.”</a:t>
            </a:r>
          </a:p>
          <a:p>
            <a:pPr marL="0" indent="0" algn="ctr">
              <a:buNone/>
            </a:pPr>
            <a:endParaRPr lang="en-US" sz="2800" dirty="0">
              <a:solidFill>
                <a:srgbClr val="557934"/>
              </a:solidFill>
              <a:ea typeface="Century Gothic" charset="0"/>
              <a:cs typeface="Century Gothic" charset="0"/>
            </a:endParaRPr>
          </a:p>
          <a:p>
            <a:pPr marL="0" indent="0" algn="ctr">
              <a:buNone/>
            </a:pPr>
            <a:r>
              <a:rPr lang="en-US" sz="2800" b="1" dirty="0">
                <a:solidFill>
                  <a:srgbClr val="557934"/>
                </a:solidFill>
                <a:ea typeface="Century Gothic" charset="0"/>
                <a:cs typeface="Century Gothic" charset="0"/>
              </a:rPr>
              <a:t>Matthew 28: 19-20 (NIV)</a:t>
            </a:r>
          </a:p>
        </p:txBody>
      </p:sp>
    </p:spTree>
    <p:extLst>
      <p:ext uri="{BB962C8B-B14F-4D97-AF65-F5344CB8AC3E}">
        <p14:creationId xmlns:p14="http://schemas.microsoft.com/office/powerpoint/2010/main" val="1557612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76A207-7F2F-C3E3-4FDB-204FFA1BD435}"/>
              </a:ext>
            </a:extLst>
          </p:cNvPr>
          <p:cNvSpPr>
            <a:spLocks noGrp="1" noRot="1" noMove="1" noResize="1" noEditPoints="1" noAdjustHandles="1" noChangeArrowheads="1" noChangeShapeType="1"/>
          </p:cNvSpPr>
          <p:nvPr/>
        </p:nvSpPr>
        <p:spPr>
          <a:xfrm>
            <a:off x="4482" y="0"/>
            <a:ext cx="12187518" cy="6858000"/>
          </a:xfrm>
          <a:prstGeom prst="rect">
            <a:avLst/>
          </a:prstGeom>
          <a:solidFill>
            <a:srgbClr val="009F4D"/>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87A9250B-D8DF-C262-9A01-3FEDC6934784}"/>
              </a:ext>
            </a:extLst>
          </p:cNvPr>
          <p:cNvSpPr>
            <a:spLocks noGrp="1" noRot="1" noMove="1" noResize="1" noEditPoints="1" noAdjustHandles="1" noChangeArrowheads="1" noChangeShapeType="1"/>
          </p:cNvSpPr>
          <p:nvPr/>
        </p:nvSpPr>
        <p:spPr>
          <a:xfrm>
            <a:off x="612970" y="565764"/>
            <a:ext cx="10924606" cy="5601954"/>
          </a:xfrm>
          <a:prstGeom prst="rect">
            <a:avLst/>
          </a:prstGeom>
          <a:solidFill>
            <a:srgbClr val="009F4D">
              <a:alpha val="0"/>
            </a:srgbClr>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61A37C27-EE47-260F-8781-0200AB0AEC1D}"/>
              </a:ext>
            </a:extLst>
          </p:cNvPr>
          <p:cNvSpPr txBox="1">
            <a:spLocks noGrp="1" noRot="1" noMove="1" noResize="1" noEditPoints="1" noAdjustHandles="1" noChangeArrowheads="1" noChangeShapeType="1"/>
          </p:cNvSpPr>
          <p:nvPr/>
        </p:nvSpPr>
        <p:spPr>
          <a:xfrm>
            <a:off x="3178865" y="3063468"/>
            <a:ext cx="5834269" cy="769441"/>
          </a:xfrm>
          <a:prstGeom prst="rect">
            <a:avLst/>
          </a:prstGeom>
          <a:noFill/>
        </p:spPr>
        <p:txBody>
          <a:bodyPr wrap="square" rtlCol="0">
            <a:spAutoFit/>
          </a:bodyPr>
          <a:lstStyle/>
          <a:p>
            <a:pPr algn="ctr"/>
            <a:r>
              <a:rPr lang="en-GB" sz="4400" dirty="0">
                <a:solidFill>
                  <a:schemeClr val="bg1"/>
                </a:solidFill>
              </a:rPr>
              <a:t>Thank you for listening</a:t>
            </a:r>
          </a:p>
        </p:txBody>
      </p:sp>
      <p:pic>
        <p:nvPicPr>
          <p:cNvPr id="18" name="Picture 17" descr="Logo&#10;&#10;Description automatically generated">
            <a:extLst>
              <a:ext uri="{FF2B5EF4-FFF2-40B4-BE49-F238E27FC236}">
                <a16:creationId xmlns:a16="http://schemas.microsoft.com/office/drawing/2014/main" id="{16CAF801-1E2B-8075-0E7B-698FA3BADB46}"/>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5005616" y="997811"/>
            <a:ext cx="2180769" cy="1820103"/>
          </a:xfrm>
          <a:prstGeom prst="rect">
            <a:avLst/>
          </a:prstGeom>
          <a:effectLst>
            <a:outerShdw blurRad="436648" dist="159967" dir="5400000" sx="90243" sy="90243" algn="ctr" rotWithShape="0">
              <a:srgbClr val="000000">
                <a:alpha val="56000"/>
              </a:srgbClr>
            </a:outerShdw>
          </a:effectLst>
          <a:scene3d>
            <a:camera prst="orthographicFront"/>
            <a:lightRig rig="glow" dir="t">
              <a:rot lat="0" lon="0" rev="0"/>
            </a:lightRig>
          </a:scene3d>
        </p:spPr>
      </p:pic>
      <p:grpSp>
        <p:nvGrpSpPr>
          <p:cNvPr id="34" name="Group 33">
            <a:extLst>
              <a:ext uri="{FF2B5EF4-FFF2-40B4-BE49-F238E27FC236}">
                <a16:creationId xmlns:a16="http://schemas.microsoft.com/office/drawing/2014/main" id="{E8213E92-38A9-0457-C180-4B9BEBD67BDF}"/>
              </a:ext>
            </a:extLst>
          </p:cNvPr>
          <p:cNvGrpSpPr>
            <a:grpSpLocks noGrp="1" noUngrp="1" noRot="1" noMove="1" noResize="1"/>
          </p:cNvGrpSpPr>
          <p:nvPr/>
        </p:nvGrpSpPr>
        <p:grpSpPr>
          <a:xfrm>
            <a:off x="2072928" y="3947129"/>
            <a:ext cx="8046143" cy="2953563"/>
            <a:chOff x="1653334" y="3715877"/>
            <a:chExt cx="8667705" cy="3181725"/>
          </a:xfrm>
        </p:grpSpPr>
        <p:pic>
          <p:nvPicPr>
            <p:cNvPr id="22" name="Picture 21" descr="A picture containing person, holding, jacket, hand&#10;&#10;Description automatically generated">
              <a:extLst>
                <a:ext uri="{FF2B5EF4-FFF2-40B4-BE49-F238E27FC236}">
                  <a16:creationId xmlns:a16="http://schemas.microsoft.com/office/drawing/2014/main" id="{4A492EE4-23C4-78B7-0EBA-480B7696D452}"/>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6071642" y="3715877"/>
              <a:ext cx="1932222" cy="3181725"/>
            </a:xfrm>
            <a:prstGeom prst="rect">
              <a:avLst/>
            </a:prstGeom>
          </p:spPr>
        </p:pic>
        <p:pic>
          <p:nvPicPr>
            <p:cNvPr id="11" name="Picture 10" descr="A picture containing person, holding, young, posing&#10;&#10;Description automatically generated">
              <a:extLst>
                <a:ext uri="{FF2B5EF4-FFF2-40B4-BE49-F238E27FC236}">
                  <a16:creationId xmlns:a16="http://schemas.microsoft.com/office/drawing/2014/main" id="{7859C089-B58E-46E5-F418-613A9D2207A5}"/>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t="-2"/>
            <a:stretch/>
          </p:blipFill>
          <p:spPr>
            <a:xfrm>
              <a:off x="1653334" y="4129213"/>
              <a:ext cx="1974968" cy="2743200"/>
            </a:xfrm>
            <a:prstGeom prst="rect">
              <a:avLst/>
            </a:prstGeom>
          </p:spPr>
        </p:pic>
        <p:pic>
          <p:nvPicPr>
            <p:cNvPr id="20" name="Picture 19" descr="A picture containing text, person, outdoor&#10;&#10;Description automatically generated">
              <a:extLst>
                <a:ext uri="{FF2B5EF4-FFF2-40B4-BE49-F238E27FC236}">
                  <a16:creationId xmlns:a16="http://schemas.microsoft.com/office/drawing/2014/main" id="{A7337CA6-887D-11D4-1A48-D635DE18ED4B}"/>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5401432" y="4359496"/>
              <a:ext cx="1774045" cy="2527200"/>
            </a:xfrm>
            <a:prstGeom prst="rect">
              <a:avLst/>
            </a:prstGeom>
          </p:spPr>
        </p:pic>
        <p:pic>
          <p:nvPicPr>
            <p:cNvPr id="33" name="Picture 32" descr="A child holding a book&#10;&#10;Description automatically generated with medium confidence">
              <a:extLst>
                <a:ext uri="{FF2B5EF4-FFF2-40B4-BE49-F238E27FC236}">
                  <a16:creationId xmlns:a16="http://schemas.microsoft.com/office/drawing/2014/main" id="{0FF8E7C0-8842-0F03-6C46-9D9E34A481A3}"/>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4225237" y="3963049"/>
              <a:ext cx="1686304" cy="2890807"/>
            </a:xfrm>
            <a:prstGeom prst="rect">
              <a:avLst/>
            </a:prstGeom>
          </p:spPr>
        </p:pic>
        <p:pic>
          <p:nvPicPr>
            <p:cNvPr id="15" name="Picture 14" descr="A child holding a football ball&#10;&#10;Description automatically generated with medium confidence">
              <a:extLst>
                <a:ext uri="{FF2B5EF4-FFF2-40B4-BE49-F238E27FC236}">
                  <a16:creationId xmlns:a16="http://schemas.microsoft.com/office/drawing/2014/main" id="{022B2C9B-B70C-02F1-9C9A-52CF432648F0}"/>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tretch>
              <a:fillRect/>
            </a:stretch>
          </p:blipFill>
          <p:spPr>
            <a:xfrm>
              <a:off x="2813796" y="3715877"/>
              <a:ext cx="2284155" cy="3162676"/>
            </a:xfrm>
            <a:prstGeom prst="rect">
              <a:avLst/>
            </a:prstGeom>
          </p:spPr>
        </p:pic>
        <p:pic>
          <p:nvPicPr>
            <p:cNvPr id="26" name="Picture 25" descr="A picture containing person, child&#10;&#10;Description automatically generated">
              <a:extLst>
                <a:ext uri="{FF2B5EF4-FFF2-40B4-BE49-F238E27FC236}">
                  <a16:creationId xmlns:a16="http://schemas.microsoft.com/office/drawing/2014/main" id="{EFA8D561-F985-2647-9DD3-872F3C88316A}"/>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a:ext>
              </a:extLst>
            </a:blip>
            <a:stretch>
              <a:fillRect/>
            </a:stretch>
          </p:blipFill>
          <p:spPr>
            <a:xfrm>
              <a:off x="8508384" y="4284581"/>
              <a:ext cx="1812655" cy="2593972"/>
            </a:xfrm>
            <a:prstGeom prst="rect">
              <a:avLst/>
            </a:prstGeom>
          </p:spPr>
        </p:pic>
        <p:pic>
          <p:nvPicPr>
            <p:cNvPr id="24" name="Picture 23" descr="A child wearing a hat and holding a book&#10;&#10;Description automatically generated with low confidence">
              <a:extLst>
                <a:ext uri="{FF2B5EF4-FFF2-40B4-BE49-F238E27FC236}">
                  <a16:creationId xmlns:a16="http://schemas.microsoft.com/office/drawing/2014/main" id="{0366FF9E-4C1E-460E-A4EE-3573C4C5ECD1}"/>
                </a:ext>
              </a:extLst>
            </p:cNvPr>
            <p:cNvPicPr>
              <a:picLocks noGrp="1" noRot="1" noChangeAspect="1" noMove="1" noResize="1" noEditPoints="1" noAdjustHandles="1" noChangeArrowheads="1" noChangeShapeType="1" noCrop="1"/>
            </p:cNvPicPr>
            <p:nvPr/>
          </p:nvPicPr>
          <p:blipFill>
            <a:blip r:embed="rId9" cstate="email">
              <a:extLst>
                <a:ext uri="{28A0092B-C50C-407E-A947-70E740481C1C}">
                  <a14:useLocalDpi xmlns:a14="http://schemas.microsoft.com/office/drawing/2010/main"/>
                </a:ext>
              </a:extLst>
            </a:blip>
            <a:stretch>
              <a:fillRect/>
            </a:stretch>
          </p:blipFill>
          <p:spPr>
            <a:xfrm>
              <a:off x="7128078" y="4010795"/>
              <a:ext cx="1867685" cy="2867758"/>
            </a:xfrm>
            <a:prstGeom prst="rect">
              <a:avLst/>
            </a:prstGeom>
          </p:spPr>
        </p:pic>
      </p:grpSp>
    </p:spTree>
    <p:extLst>
      <p:ext uri="{BB962C8B-B14F-4D97-AF65-F5344CB8AC3E}">
        <p14:creationId xmlns:p14="http://schemas.microsoft.com/office/powerpoint/2010/main" val="4099114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6150A2-E4E1-B303-5423-49CE2DFB8BB4}"/>
              </a:ext>
            </a:extLst>
          </p:cNvPr>
          <p:cNvSpPr>
            <a:spLocks noGrp="1" noRot="1" noMove="1" noResize="1" noEditPoints="1" noAdjustHandles="1" noChangeArrowheads="1" noChangeShapeType="1"/>
          </p:cNvSpPr>
          <p:nvPr/>
        </p:nvSpPr>
        <p:spPr>
          <a:xfrm>
            <a:off x="2326341" y="2507424"/>
            <a:ext cx="8817685" cy="1843152"/>
          </a:xfrm>
          <a:prstGeom prst="rect">
            <a:avLst/>
          </a:prstGeom>
          <a:solidFill>
            <a:srgbClr val="009F4D"/>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2CE61B9E-8019-FD0D-5822-676D165FFBAB}"/>
              </a:ext>
            </a:extLst>
          </p:cNvPr>
          <p:cNvSpPr>
            <a:spLocks noGrp="1" noRot="1" noMove="1" noResize="1" noEditPoints="1" noAdjustHandles="1" noChangeArrowheads="1" noChangeShapeType="1"/>
          </p:cNvSpPr>
          <p:nvPr/>
        </p:nvSpPr>
        <p:spPr>
          <a:xfrm>
            <a:off x="2845181" y="2681435"/>
            <a:ext cx="8040254" cy="1462173"/>
          </a:xfrm>
          <a:prstGeom prst="rect">
            <a:avLst/>
          </a:prstGeom>
          <a:solidFill>
            <a:srgbClr val="009F4D">
              <a:alpha val="0"/>
            </a:srgbClr>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076B5A40-5F28-96B6-C111-D6B290B84AFD}"/>
              </a:ext>
            </a:extLst>
          </p:cNvPr>
          <p:cNvSpPr txBox="1">
            <a:spLocks noGrp="1" noRot="1" noMove="1" noResize="1" noEditPoints="1" noAdjustHandles="1" noChangeArrowheads="1" noChangeShapeType="1"/>
          </p:cNvSpPr>
          <p:nvPr/>
        </p:nvSpPr>
        <p:spPr>
          <a:xfrm>
            <a:off x="4082311" y="2812356"/>
            <a:ext cx="5834269" cy="1754326"/>
          </a:xfrm>
          <a:prstGeom prst="rect">
            <a:avLst/>
          </a:prstGeom>
          <a:noFill/>
        </p:spPr>
        <p:txBody>
          <a:bodyPr wrap="square" rtlCol="0">
            <a:spAutoFit/>
          </a:bodyPr>
          <a:lstStyle/>
          <a:p>
            <a:pPr algn="ctr"/>
            <a:r>
              <a:rPr lang="en-GB" sz="3600" dirty="0">
                <a:solidFill>
                  <a:schemeClr val="bg1"/>
                </a:solidFill>
              </a:rPr>
              <a:t>NATIONAL COLLECTION WEEK</a:t>
            </a:r>
          </a:p>
          <a:p>
            <a:pPr algn="ctr"/>
            <a:r>
              <a:rPr lang="en-GB" sz="3600" dirty="0">
                <a:solidFill>
                  <a:schemeClr val="bg1"/>
                </a:solidFill>
              </a:rPr>
              <a:t>11-18 NOVEMBER  </a:t>
            </a:r>
          </a:p>
          <a:p>
            <a:pPr algn="ctr"/>
            <a:endParaRPr lang="en-GB" sz="3600" dirty="0">
              <a:solidFill>
                <a:schemeClr val="bg1"/>
              </a:solidFill>
            </a:endParaRPr>
          </a:p>
        </p:txBody>
      </p:sp>
      <p:pic>
        <p:nvPicPr>
          <p:cNvPr id="2" name="Picture 1" descr="Logo&#10;&#10;Description automatically generated">
            <a:extLst>
              <a:ext uri="{FF2B5EF4-FFF2-40B4-BE49-F238E27FC236}">
                <a16:creationId xmlns:a16="http://schemas.microsoft.com/office/drawing/2014/main" id="{E9123008-6017-B48F-83D6-7F8CB86049C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893109" y="2314637"/>
            <a:ext cx="2670362" cy="2228725"/>
          </a:xfrm>
          <a:prstGeom prst="rect">
            <a:avLst/>
          </a:prstGeom>
          <a:effectLst>
            <a:outerShdw blurRad="436648" dist="159967" dir="5400000" sx="90243" sy="90243" algn="ctr" rotWithShape="0">
              <a:srgbClr val="000000">
                <a:alpha val="56000"/>
              </a:srgbClr>
            </a:outerShdw>
          </a:effectLst>
          <a:scene3d>
            <a:camera prst="orthographicFront"/>
            <a:lightRig rig="glow" dir="t">
              <a:rot lat="0" lon="0" rev="0"/>
            </a:lightRig>
          </a:scene3d>
        </p:spPr>
      </p:pic>
    </p:spTree>
    <p:extLst>
      <p:ext uri="{BB962C8B-B14F-4D97-AF65-F5344CB8AC3E}">
        <p14:creationId xmlns:p14="http://schemas.microsoft.com/office/powerpoint/2010/main" val="4080183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person, outdoor, group&#10;&#10;Description automatically generated">
            <a:extLst>
              <a:ext uri="{FF2B5EF4-FFF2-40B4-BE49-F238E27FC236}">
                <a16:creationId xmlns:a16="http://schemas.microsoft.com/office/drawing/2014/main" id="{73BAF9FA-A634-141D-2204-57AB0EA7C3CE}"/>
              </a:ext>
            </a:extLst>
          </p:cNvPr>
          <p:cNvPicPr>
            <a:picLocks noGrp="1" noRot="1" noChangeAspect="1" noMove="1" noResize="1" noEditPoints="1" noAdjustHandles="1" noChangeArrowheads="1" noChangeShapeType="1" noCrop="1"/>
          </p:cNvPicPr>
          <p:nvPr/>
        </p:nvPicPr>
        <p:blipFill rotWithShape="1">
          <a:blip r:embed="rId3" cstate="email">
            <a:alphaModFix amt="60000"/>
            <a:extLst>
              <a:ext uri="{BEBA8EAE-BF5A-486C-A8C5-ECC9F3942E4B}">
                <a14:imgProps xmlns:a14="http://schemas.microsoft.com/office/drawing/2010/main">
                  <a14:imgLayer r:embed="rId4">
                    <a14:imgEffect>
                      <a14:sharpenSoften amount="-100000"/>
                    </a14:imgEffect>
                    <a14:imgEffect>
                      <a14:colorTemperature colorTemp="5548"/>
                    </a14:imgEffect>
                    <a14:imgEffect>
                      <a14:saturation sat="54000"/>
                    </a14:imgEffect>
                  </a14:imgLayer>
                </a14:imgProps>
              </a:ext>
              <a:ext uri="{28A0092B-C50C-407E-A947-70E740481C1C}">
                <a14:useLocalDpi xmlns:a14="http://schemas.microsoft.com/office/drawing/2010/main"/>
              </a:ext>
            </a:extLst>
          </a:blip>
          <a:srcRect/>
          <a:stretch/>
        </p:blipFill>
        <p:spPr>
          <a:xfrm>
            <a:off x="-15214" y="0"/>
            <a:ext cx="12229645" cy="6858000"/>
          </a:xfrm>
          <a:prstGeom prst="rect">
            <a:avLst/>
          </a:prstGeom>
          <a:effectLst>
            <a:softEdge rad="0"/>
          </a:effectLst>
        </p:spPr>
      </p:pic>
      <p:sp>
        <p:nvSpPr>
          <p:cNvPr id="24" name="Rectangle 23">
            <a:extLst>
              <a:ext uri="{FF2B5EF4-FFF2-40B4-BE49-F238E27FC236}">
                <a16:creationId xmlns:a16="http://schemas.microsoft.com/office/drawing/2014/main" id="{2A2D9A98-BE2C-B396-61DC-3A804968E7C7}"/>
              </a:ext>
            </a:extLst>
          </p:cNvPr>
          <p:cNvSpPr>
            <a:spLocks noGrp="1" noRot="1" noMove="1" noResize="1" noEditPoints="1" noAdjustHandles="1" noChangeArrowheads="1" noChangeShapeType="1"/>
          </p:cNvSpPr>
          <p:nvPr/>
        </p:nvSpPr>
        <p:spPr>
          <a:xfrm>
            <a:off x="-1" y="350191"/>
            <a:ext cx="12214431" cy="975860"/>
          </a:xfrm>
          <a:prstGeom prst="rect">
            <a:avLst/>
          </a:prstGeom>
          <a:solidFill>
            <a:srgbClr val="CF1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ight Triangle 24">
            <a:extLst>
              <a:ext uri="{FF2B5EF4-FFF2-40B4-BE49-F238E27FC236}">
                <a16:creationId xmlns:a16="http://schemas.microsoft.com/office/drawing/2014/main" id="{DCDFC1DA-AE2A-5DEE-0CF7-FFA564456774}"/>
              </a:ext>
            </a:extLst>
          </p:cNvPr>
          <p:cNvSpPr>
            <a:spLocks noGrp="1" noRot="1" noMove="1" noResize="1" noEditPoints="1" noAdjustHandles="1" noChangeArrowheads="1" noChangeShapeType="1"/>
          </p:cNvSpPr>
          <p:nvPr/>
        </p:nvSpPr>
        <p:spPr>
          <a:xfrm rot="5400000">
            <a:off x="0" y="350191"/>
            <a:ext cx="746820" cy="746820"/>
          </a:xfrm>
          <a:prstGeom prst="rtTriangle">
            <a:avLst/>
          </a:prstGeom>
          <a:solidFill>
            <a:srgbClr val="009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29D1F741-4352-8D73-8307-4651B914A8CD}"/>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62540" y="498736"/>
            <a:ext cx="608618" cy="567255"/>
          </a:xfrm>
          <a:prstGeom prst="rect">
            <a:avLst/>
          </a:prstGeom>
        </p:spPr>
      </p:pic>
      <p:pic>
        <p:nvPicPr>
          <p:cNvPr id="19" name="Picture 18" descr="Logo&#10;&#10;Description automatically generated">
            <a:extLst>
              <a:ext uri="{FF2B5EF4-FFF2-40B4-BE49-F238E27FC236}">
                <a16:creationId xmlns:a16="http://schemas.microsoft.com/office/drawing/2014/main" id="{CD437F85-478A-DE33-7A17-8C6D90683B55}"/>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10917752" y="475367"/>
            <a:ext cx="887330" cy="740579"/>
          </a:xfrm>
          <a:prstGeom prst="rect">
            <a:avLst/>
          </a:prstGeom>
          <a:effectLst>
            <a:outerShdw blurRad="436648" dist="159967" dir="5400000" sx="1000" sy="1000" algn="ctr" rotWithShape="0">
              <a:srgbClr val="000000">
                <a:alpha val="56000"/>
              </a:srgbClr>
            </a:outerShdw>
          </a:effectLst>
          <a:scene3d>
            <a:camera prst="orthographicFront"/>
            <a:lightRig rig="glow" dir="t">
              <a:rot lat="0" lon="0" rev="0"/>
            </a:lightRig>
          </a:scene3d>
        </p:spPr>
      </p:pic>
      <p:sp>
        <p:nvSpPr>
          <p:cNvPr id="11" name="Content Placeholder 16">
            <a:extLst>
              <a:ext uri="{FF2B5EF4-FFF2-40B4-BE49-F238E27FC236}">
                <a16:creationId xmlns:a16="http://schemas.microsoft.com/office/drawing/2014/main" id="{9AD0EC1E-8565-EA93-8D96-7406141B555F}"/>
              </a:ext>
            </a:extLst>
          </p:cNvPr>
          <p:cNvSpPr>
            <a:spLocks noGrp="1"/>
          </p:cNvSpPr>
          <p:nvPr>
            <p:ph idx="1"/>
          </p:nvPr>
        </p:nvSpPr>
        <p:spPr>
          <a:xfrm>
            <a:off x="545592" y="1909041"/>
            <a:ext cx="10515600" cy="4351338"/>
          </a:xfrm>
          <a:solidFill>
            <a:schemeClr val="bg1"/>
          </a:solidFill>
          <a:ln w="82550">
            <a:solidFill>
              <a:srgbClr val="B0D464"/>
            </a:solidFill>
          </a:ln>
        </p:spPr>
        <p:txBody>
          <a:bodyPr lIns="365760" tIns="365760" rIns="1097280">
            <a:noAutofit/>
          </a:bodyPr>
          <a:lstStyle/>
          <a:p>
            <a:pPr marL="0" indent="0" algn="ctr">
              <a:buNone/>
              <a:defRPr/>
            </a:pPr>
            <a:r>
              <a:rPr lang="en-US" altLang="en-US" sz="3200" dirty="0">
                <a:cs typeface="Arial" charset="0"/>
              </a:rPr>
              <a:t>The mission of Operation Christmas Child is to </a:t>
            </a:r>
          </a:p>
          <a:p>
            <a:pPr marL="0" indent="0" algn="ctr">
              <a:buNone/>
              <a:defRPr/>
            </a:pPr>
            <a:r>
              <a:rPr lang="en-US" altLang="en-US" sz="3200" dirty="0">
                <a:cs typeface="Arial" charset="0"/>
              </a:rPr>
              <a:t>demonstrate God’s love in a tangible way to children</a:t>
            </a:r>
          </a:p>
          <a:p>
            <a:pPr marL="0" indent="0" algn="ctr">
              <a:buNone/>
              <a:defRPr/>
            </a:pPr>
            <a:r>
              <a:rPr lang="en-US" altLang="en-US" sz="3200" dirty="0">
                <a:cs typeface="Arial" charset="0"/>
              </a:rPr>
              <a:t>in need around the world, and together with the </a:t>
            </a:r>
          </a:p>
          <a:p>
            <a:pPr marL="0" indent="0" algn="ctr">
              <a:buNone/>
              <a:defRPr/>
            </a:pPr>
            <a:r>
              <a:rPr lang="en-US" altLang="en-US" sz="3200" dirty="0">
                <a:cs typeface="Arial" charset="0"/>
              </a:rPr>
              <a:t>local church worldwide, to share the </a:t>
            </a:r>
          </a:p>
          <a:p>
            <a:pPr marL="0" indent="0" algn="ctr">
              <a:buNone/>
              <a:defRPr/>
            </a:pPr>
            <a:r>
              <a:rPr lang="en-US" altLang="en-US" sz="3200" dirty="0">
                <a:cs typeface="Arial" charset="0"/>
              </a:rPr>
              <a:t>Good News of Jesus Christ.</a:t>
            </a:r>
          </a:p>
        </p:txBody>
      </p:sp>
      <p:sp>
        <p:nvSpPr>
          <p:cNvPr id="10" name="TextBox 9">
            <a:extLst>
              <a:ext uri="{FF2B5EF4-FFF2-40B4-BE49-F238E27FC236}">
                <a16:creationId xmlns:a16="http://schemas.microsoft.com/office/drawing/2014/main" id="{16291470-9B6F-461C-6A70-80C8EF19B319}"/>
              </a:ext>
            </a:extLst>
          </p:cNvPr>
          <p:cNvSpPr txBox="1">
            <a:spLocks noGrp="1" noRot="1" noMove="1" noResize="1" noEditPoints="1" noAdjustHandles="1" noChangeArrowheads="1" noChangeShapeType="1"/>
          </p:cNvSpPr>
          <p:nvPr/>
        </p:nvSpPr>
        <p:spPr>
          <a:xfrm>
            <a:off x="1450340" y="597621"/>
            <a:ext cx="8940801" cy="523220"/>
          </a:xfrm>
          <a:prstGeom prst="rect">
            <a:avLst/>
          </a:prstGeom>
          <a:noFill/>
        </p:spPr>
        <p:txBody>
          <a:bodyPr wrap="square" rtlCol="0">
            <a:spAutoFit/>
          </a:bodyPr>
          <a:lstStyle/>
          <a:p>
            <a:r>
              <a:rPr lang="en-GB" sz="2800" dirty="0">
                <a:ln w="0"/>
                <a:solidFill>
                  <a:schemeClr val="bg1"/>
                </a:solidFill>
                <a:effectLst>
                  <a:outerShdw blurRad="38100" dist="19050" dir="2700000" algn="tl" rotWithShape="0">
                    <a:schemeClr val="dk1">
                      <a:alpha val="40000"/>
                    </a:schemeClr>
                  </a:outerShdw>
                </a:effectLst>
                <a:latin typeface="Gotham" pitchFamily="2" charset="0"/>
              </a:rPr>
              <a:t>OUR MISSION</a:t>
            </a:r>
            <a:endParaRPr lang="en-GB" dirty="0"/>
          </a:p>
        </p:txBody>
      </p:sp>
      <p:pic>
        <p:nvPicPr>
          <p:cNvPr id="4" name="Picture 3" descr="A picture containing person, holding, young, child&#10;&#10;Description automatically generated">
            <a:extLst>
              <a:ext uri="{FF2B5EF4-FFF2-40B4-BE49-F238E27FC236}">
                <a16:creationId xmlns:a16="http://schemas.microsoft.com/office/drawing/2014/main" id="{73C22117-813E-9C13-D22D-83243B3794D8}"/>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a:ext>
            </a:extLst>
          </a:blip>
          <a:srcRect t="-1" r="11782" b="6794"/>
          <a:stretch/>
        </p:blipFill>
        <p:spPr>
          <a:xfrm>
            <a:off x="9745550" y="1920240"/>
            <a:ext cx="2468880" cy="4937760"/>
          </a:xfrm>
          <a:prstGeom prst="rect">
            <a:avLst/>
          </a:prstGeom>
        </p:spPr>
      </p:pic>
    </p:spTree>
    <p:extLst>
      <p:ext uri="{BB962C8B-B14F-4D97-AF65-F5344CB8AC3E}">
        <p14:creationId xmlns:p14="http://schemas.microsoft.com/office/powerpoint/2010/main" val="372009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picture containing person, outdoor, group&#10;&#10;Description automatically generated">
            <a:extLst>
              <a:ext uri="{FF2B5EF4-FFF2-40B4-BE49-F238E27FC236}">
                <a16:creationId xmlns:a16="http://schemas.microsoft.com/office/drawing/2014/main" id="{A6D7B90F-D8F7-EA38-3D88-978665373806}"/>
              </a:ext>
            </a:extLst>
          </p:cNvPr>
          <p:cNvPicPr>
            <a:picLocks noGrp="1" noRot="1" noChangeAspect="1" noMove="1" noResize="1" noEditPoints="1" noAdjustHandles="1" noChangeArrowheads="1" noChangeShapeType="1" noCrop="1"/>
          </p:cNvPicPr>
          <p:nvPr/>
        </p:nvPicPr>
        <p:blipFill rotWithShape="1">
          <a:blip r:embed="rId3" cstate="email">
            <a:alphaModFix amt="60000"/>
            <a:extLst>
              <a:ext uri="{BEBA8EAE-BF5A-486C-A8C5-ECC9F3942E4B}">
                <a14:imgProps xmlns:a14="http://schemas.microsoft.com/office/drawing/2010/main">
                  <a14:imgLayer r:embed="rId4">
                    <a14:imgEffect>
                      <a14:sharpenSoften amount="-100000"/>
                    </a14:imgEffect>
                    <a14:imgEffect>
                      <a14:colorTemperature colorTemp="5548"/>
                    </a14:imgEffect>
                    <a14:imgEffect>
                      <a14:saturation sat="54000"/>
                    </a14:imgEffect>
                  </a14:imgLayer>
                </a14:imgProps>
              </a:ext>
              <a:ext uri="{28A0092B-C50C-407E-A947-70E740481C1C}">
                <a14:useLocalDpi xmlns:a14="http://schemas.microsoft.com/office/drawing/2010/main"/>
              </a:ext>
            </a:extLst>
          </a:blip>
          <a:srcRect/>
          <a:stretch/>
        </p:blipFill>
        <p:spPr>
          <a:xfrm>
            <a:off x="-12895" y="0"/>
            <a:ext cx="12229645" cy="6858000"/>
          </a:xfrm>
          <a:prstGeom prst="rect">
            <a:avLst/>
          </a:prstGeom>
          <a:effectLst>
            <a:softEdge rad="0"/>
          </a:effectLst>
        </p:spPr>
      </p:pic>
      <p:sp>
        <p:nvSpPr>
          <p:cNvPr id="4" name="Rectangle 3">
            <a:extLst>
              <a:ext uri="{FF2B5EF4-FFF2-40B4-BE49-F238E27FC236}">
                <a16:creationId xmlns:a16="http://schemas.microsoft.com/office/drawing/2014/main" id="{B08E242C-C114-7168-6F86-30428B083B55}"/>
              </a:ext>
            </a:extLst>
          </p:cNvPr>
          <p:cNvSpPr>
            <a:spLocks noGrp="1" noRot="1" noMove="1" noResize="1" noEditPoints="1" noAdjustHandles="1" noChangeArrowheads="1" noChangeShapeType="1"/>
          </p:cNvSpPr>
          <p:nvPr/>
        </p:nvSpPr>
        <p:spPr>
          <a:xfrm>
            <a:off x="-1" y="350191"/>
            <a:ext cx="12214431" cy="975860"/>
          </a:xfrm>
          <a:prstGeom prst="rect">
            <a:avLst/>
          </a:prstGeom>
          <a:solidFill>
            <a:srgbClr val="CF1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ight Triangle 24">
            <a:extLst>
              <a:ext uri="{FF2B5EF4-FFF2-40B4-BE49-F238E27FC236}">
                <a16:creationId xmlns:a16="http://schemas.microsoft.com/office/drawing/2014/main" id="{DCDFC1DA-AE2A-5DEE-0CF7-FFA564456774}"/>
              </a:ext>
            </a:extLst>
          </p:cNvPr>
          <p:cNvSpPr>
            <a:spLocks noGrp="1" noRot="1" noMove="1" noResize="1" noEditPoints="1" noAdjustHandles="1" noChangeArrowheads="1" noChangeShapeType="1"/>
          </p:cNvSpPr>
          <p:nvPr/>
        </p:nvSpPr>
        <p:spPr>
          <a:xfrm rot="5400000">
            <a:off x="0" y="350191"/>
            <a:ext cx="746820" cy="746820"/>
          </a:xfrm>
          <a:prstGeom prst="rtTriangle">
            <a:avLst/>
          </a:prstGeom>
          <a:solidFill>
            <a:srgbClr val="009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29D1F741-4352-8D73-8307-4651B914A8CD}"/>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62540" y="498736"/>
            <a:ext cx="608618" cy="567255"/>
          </a:xfrm>
          <a:prstGeom prst="rect">
            <a:avLst/>
          </a:prstGeom>
        </p:spPr>
      </p:pic>
      <p:pic>
        <p:nvPicPr>
          <p:cNvPr id="35" name="Picture 34" descr="Logo&#10;&#10;Description automatically generated">
            <a:extLst>
              <a:ext uri="{FF2B5EF4-FFF2-40B4-BE49-F238E27FC236}">
                <a16:creationId xmlns:a16="http://schemas.microsoft.com/office/drawing/2014/main" id="{C575E914-E90A-0425-3E69-3CBF9F39182F}"/>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10917752" y="475367"/>
            <a:ext cx="887330" cy="740579"/>
          </a:xfrm>
          <a:prstGeom prst="rect">
            <a:avLst/>
          </a:prstGeom>
          <a:effectLst>
            <a:outerShdw blurRad="436648" dist="159967" dir="5400000" sx="1000" sy="1000" algn="ctr" rotWithShape="0">
              <a:srgbClr val="000000">
                <a:alpha val="56000"/>
              </a:srgbClr>
            </a:outerShdw>
          </a:effectLst>
          <a:scene3d>
            <a:camera prst="orthographicFront"/>
            <a:lightRig rig="glow" dir="t">
              <a:rot lat="0" lon="0" rev="0"/>
            </a:lightRig>
          </a:scene3d>
        </p:spPr>
      </p:pic>
      <p:sp>
        <p:nvSpPr>
          <p:cNvPr id="11" name="Content Placeholder 16">
            <a:extLst>
              <a:ext uri="{FF2B5EF4-FFF2-40B4-BE49-F238E27FC236}">
                <a16:creationId xmlns:a16="http://schemas.microsoft.com/office/drawing/2014/main" id="{736FBBFF-F57E-FF41-28CA-A060AC533718}"/>
              </a:ext>
            </a:extLst>
          </p:cNvPr>
          <p:cNvSpPr>
            <a:spLocks noGrp="1" noRot="1" noMove="1" noResize="1" noEditPoints="1" noAdjustHandles="1" noChangeArrowheads="1" noChangeShapeType="1"/>
          </p:cNvSpPr>
          <p:nvPr>
            <p:ph idx="1"/>
          </p:nvPr>
        </p:nvSpPr>
        <p:spPr>
          <a:xfrm>
            <a:off x="545592" y="1909041"/>
            <a:ext cx="10515600" cy="4351338"/>
          </a:xfrm>
          <a:solidFill>
            <a:schemeClr val="bg1"/>
          </a:solidFill>
          <a:ln w="82550">
            <a:solidFill>
              <a:srgbClr val="B0D464"/>
            </a:solidFill>
          </a:ln>
        </p:spPr>
        <p:txBody>
          <a:bodyPr lIns="365760" tIns="365760" rIns="1097280">
            <a:normAutofit/>
          </a:bodyPr>
          <a:lstStyle/>
          <a:p>
            <a:pPr defTabSz="914400">
              <a:lnSpc>
                <a:spcPct val="90000"/>
              </a:lnSpc>
              <a:spcBef>
                <a:spcPct val="0"/>
              </a:spcBef>
              <a:defRPr/>
            </a:pPr>
            <a:r>
              <a:rPr lang="en-US" dirty="0"/>
              <a:t>Globally 11.3 million boxes were collected in 2023</a:t>
            </a:r>
          </a:p>
          <a:p>
            <a:pPr defTabSz="914400">
              <a:lnSpc>
                <a:spcPct val="90000"/>
              </a:lnSpc>
              <a:spcBef>
                <a:spcPct val="0"/>
              </a:spcBef>
              <a:defRPr/>
            </a:pPr>
            <a:endParaRPr lang="en-US" dirty="0"/>
          </a:p>
          <a:p>
            <a:pPr defTabSz="914400">
              <a:lnSpc>
                <a:spcPct val="90000"/>
              </a:lnSpc>
              <a:spcBef>
                <a:spcPct val="0"/>
              </a:spcBef>
              <a:defRPr/>
            </a:pPr>
            <a:r>
              <a:rPr lang="en-US" dirty="0"/>
              <a:t>UK total: 237,735 shoeboxes</a:t>
            </a:r>
          </a:p>
          <a:p>
            <a:pPr defTabSz="914400">
              <a:lnSpc>
                <a:spcPct val="90000"/>
              </a:lnSpc>
              <a:spcBef>
                <a:spcPct val="0"/>
              </a:spcBef>
              <a:defRPr/>
            </a:pPr>
            <a:endParaRPr lang="en-US" dirty="0"/>
          </a:p>
          <a:p>
            <a:pPr defTabSz="914400">
              <a:lnSpc>
                <a:spcPct val="90000"/>
              </a:lnSpc>
              <a:spcBef>
                <a:spcPct val="0"/>
              </a:spcBef>
              <a:defRPr/>
            </a:pPr>
            <a:r>
              <a:rPr lang="en-US" dirty="0"/>
              <a:t>Total of # shoeboxes from the [Name] Area!</a:t>
            </a:r>
          </a:p>
        </p:txBody>
      </p:sp>
      <p:sp>
        <p:nvSpPr>
          <p:cNvPr id="10" name="TextBox 9">
            <a:extLst>
              <a:ext uri="{FF2B5EF4-FFF2-40B4-BE49-F238E27FC236}">
                <a16:creationId xmlns:a16="http://schemas.microsoft.com/office/drawing/2014/main" id="{9C41CD2E-7F08-1C4D-1A39-137A3B8A3D98}"/>
              </a:ext>
            </a:extLst>
          </p:cNvPr>
          <p:cNvSpPr txBox="1">
            <a:spLocks noGrp="1" noRot="1" noMove="1" noResize="1" noEditPoints="1" noAdjustHandles="1" noChangeArrowheads="1" noChangeShapeType="1"/>
          </p:cNvSpPr>
          <p:nvPr/>
        </p:nvSpPr>
        <p:spPr>
          <a:xfrm>
            <a:off x="1450340" y="597621"/>
            <a:ext cx="8940801" cy="480131"/>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800" spc="300" dirty="0">
                <a:solidFill>
                  <a:schemeClr val="bg1"/>
                </a:solidFill>
                <a:latin typeface="Century Gothic"/>
                <a:ea typeface="+mj-ea"/>
                <a:cs typeface="Century Gothic"/>
              </a:rPr>
              <a:t>2023 SHOEBOX COLLECTION</a:t>
            </a:r>
            <a:endParaRPr kumimoji="0" lang="en-US" sz="2800" b="0" i="0" u="none" strike="noStrike" kern="1200" cap="none" spc="300" normalizeH="0" baseline="0" noProof="0" dirty="0">
              <a:ln>
                <a:noFill/>
              </a:ln>
              <a:solidFill>
                <a:schemeClr val="bg1"/>
              </a:solidFill>
              <a:effectLst/>
              <a:uLnTx/>
              <a:uFillTx/>
              <a:latin typeface="Century Gothic"/>
              <a:ea typeface="+mj-ea"/>
              <a:cs typeface="Century Gothic"/>
            </a:endParaRPr>
          </a:p>
        </p:txBody>
      </p:sp>
      <p:pic>
        <p:nvPicPr>
          <p:cNvPr id="3" name="Picture 2" descr="A picture containing person, holding, child, jacket&#10;&#10;Description automatically generated">
            <a:extLst>
              <a:ext uri="{FF2B5EF4-FFF2-40B4-BE49-F238E27FC236}">
                <a16:creationId xmlns:a16="http://schemas.microsoft.com/office/drawing/2014/main" id="{07867AD2-E076-DC33-8146-57F70AF2EFD9}"/>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a:ext>
            </a:extLst>
          </a:blip>
          <a:srcRect l="-1"/>
          <a:stretch/>
        </p:blipFill>
        <p:spPr>
          <a:xfrm>
            <a:off x="9458467" y="1798936"/>
            <a:ext cx="2745889" cy="5151188"/>
          </a:xfrm>
          <a:prstGeom prst="rect">
            <a:avLst/>
          </a:prstGeom>
        </p:spPr>
      </p:pic>
    </p:spTree>
    <p:extLst>
      <p:ext uri="{BB962C8B-B14F-4D97-AF65-F5344CB8AC3E}">
        <p14:creationId xmlns:p14="http://schemas.microsoft.com/office/powerpoint/2010/main" val="872630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6150A2-E4E1-B303-5423-49CE2DFB8BB4}"/>
              </a:ext>
            </a:extLst>
          </p:cNvPr>
          <p:cNvSpPr>
            <a:spLocks noGrp="1" noRot="1" noMove="1" noResize="1" noEditPoints="1" noAdjustHandles="1" noChangeArrowheads="1" noChangeShapeType="1"/>
          </p:cNvSpPr>
          <p:nvPr/>
        </p:nvSpPr>
        <p:spPr>
          <a:xfrm>
            <a:off x="2326341" y="2507424"/>
            <a:ext cx="8817685" cy="1843152"/>
          </a:xfrm>
          <a:prstGeom prst="rect">
            <a:avLst/>
          </a:prstGeom>
          <a:solidFill>
            <a:srgbClr val="009F4D"/>
          </a:solidFill>
          <a:ln w="412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2CE61B9E-8019-FD0D-5822-676D165FFBAB}"/>
              </a:ext>
            </a:extLst>
          </p:cNvPr>
          <p:cNvSpPr>
            <a:spLocks noGrp="1" noRot="1" noMove="1" noResize="1" noEditPoints="1" noAdjustHandles="1" noChangeArrowheads="1" noChangeShapeType="1"/>
          </p:cNvSpPr>
          <p:nvPr/>
        </p:nvSpPr>
        <p:spPr>
          <a:xfrm>
            <a:off x="2845181" y="2681435"/>
            <a:ext cx="8040254" cy="1462173"/>
          </a:xfrm>
          <a:prstGeom prst="rect">
            <a:avLst/>
          </a:prstGeom>
          <a:solidFill>
            <a:srgbClr val="009F4D">
              <a:alpha val="0"/>
            </a:srgbClr>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076B5A40-5F28-96B6-C111-D6B290B84AFD}"/>
              </a:ext>
            </a:extLst>
          </p:cNvPr>
          <p:cNvSpPr txBox="1">
            <a:spLocks noGrp="1" noRot="1" noMove="1" noResize="1" noEditPoints="1" noAdjustHandles="1" noChangeArrowheads="1" noChangeShapeType="1"/>
          </p:cNvSpPr>
          <p:nvPr/>
        </p:nvSpPr>
        <p:spPr>
          <a:xfrm>
            <a:off x="3697053" y="2771595"/>
            <a:ext cx="8494947" cy="1771767"/>
          </a:xfrm>
          <a:prstGeom prst="rect">
            <a:avLst/>
          </a:prstGeom>
          <a:noFill/>
        </p:spPr>
        <p:txBody>
          <a:bodyPr wrap="square" rtlCol="0">
            <a:spAutoFit/>
          </a:bodyPr>
          <a:lstStyle/>
          <a:p>
            <a:pPr marL="228600" marR="0" lvl="0" defTabSz="914400" rtl="0" eaLnBrk="1" fontAlgn="auto" latinLnBrk="0" hangingPunct="1">
              <a:lnSpc>
                <a:spcPct val="90000"/>
              </a:lnSpc>
              <a:spcBef>
                <a:spcPts val="1000"/>
              </a:spcBef>
              <a:spcAft>
                <a:spcPts val="0"/>
              </a:spcAft>
              <a:buClrTx/>
              <a:buSzTx/>
              <a:tabLst/>
              <a:defRPr/>
            </a:pPr>
            <a:r>
              <a:rPr lang="en-US" sz="3600" dirty="0">
                <a:solidFill>
                  <a:schemeClr val="bg1"/>
                </a:solidFill>
                <a:latin typeface="Calibri" panose="020F0502020204030204" pitchFamily="34" charset="0"/>
                <a:cs typeface="Calibri" panose="020F0502020204030204" pitchFamily="34" charset="0"/>
              </a:rPr>
              <a:t>How do those shoeboxes g</a:t>
            </a:r>
            <a:r>
              <a:rPr kumimoji="0" lang="en-US" sz="36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et</a:t>
            </a:r>
            <a:r>
              <a:rPr kumimoji="0" lang="en-US" sz="3600" b="0" i="0" u="none" strike="noStrike" kern="1200" cap="none" spc="0" normalizeH="0" noProof="0" dirty="0">
                <a:ln>
                  <a:noFill/>
                </a:ln>
                <a:solidFill>
                  <a:schemeClr val="bg1"/>
                </a:solidFill>
                <a:effectLst/>
                <a:uLnTx/>
                <a:uFillTx/>
                <a:latin typeface="Calibri" panose="020F0502020204030204" pitchFamily="34" charset="0"/>
                <a:cs typeface="Calibri" panose="020F0502020204030204" pitchFamily="34" charset="0"/>
              </a:rPr>
              <a:t> to</a:t>
            </a:r>
          </a:p>
          <a:p>
            <a:pPr marL="228600" marR="0" lvl="0" defTabSz="914400" rtl="0" eaLnBrk="1" fontAlgn="auto" latinLnBrk="0" hangingPunct="1">
              <a:lnSpc>
                <a:spcPct val="90000"/>
              </a:lnSpc>
              <a:spcBef>
                <a:spcPts val="1000"/>
              </a:spcBef>
              <a:spcAft>
                <a:spcPts val="0"/>
              </a:spcAft>
              <a:buClrTx/>
              <a:buSzTx/>
              <a:tabLst/>
              <a:defRPr/>
            </a:pPr>
            <a:r>
              <a:rPr kumimoji="0" lang="en-US" sz="3600" b="0" i="0" u="none" strike="noStrike" kern="1200" cap="none" spc="0" normalizeH="0" noProof="0" dirty="0">
                <a:ln>
                  <a:noFill/>
                </a:ln>
                <a:solidFill>
                  <a:schemeClr val="bg1"/>
                </a:solidFill>
                <a:effectLst/>
                <a:uLnTx/>
                <a:uFillTx/>
                <a:latin typeface="Calibri" panose="020F0502020204030204" pitchFamily="34" charset="0"/>
                <a:cs typeface="Calibri" panose="020F0502020204030204" pitchFamily="34" charset="0"/>
              </a:rPr>
              <a:t>the children?</a:t>
            </a:r>
            <a:endParaRPr kumimoji="0" lang="en-US" sz="36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algn="ctr"/>
            <a:endParaRPr lang="en-GB" sz="3600" dirty="0">
              <a:solidFill>
                <a:schemeClr val="bg1"/>
              </a:solidFill>
            </a:endParaRPr>
          </a:p>
        </p:txBody>
      </p:sp>
      <p:pic>
        <p:nvPicPr>
          <p:cNvPr id="2" name="Picture 1" descr="Logo&#10;&#10;Description automatically generated">
            <a:extLst>
              <a:ext uri="{FF2B5EF4-FFF2-40B4-BE49-F238E27FC236}">
                <a16:creationId xmlns:a16="http://schemas.microsoft.com/office/drawing/2014/main" id="{E9123008-6017-B48F-83D6-7F8CB86049C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893109" y="2314637"/>
            <a:ext cx="2670362" cy="2228725"/>
          </a:xfrm>
          <a:prstGeom prst="rect">
            <a:avLst/>
          </a:prstGeom>
          <a:effectLst>
            <a:outerShdw blurRad="436648" dist="159967" dir="5400000" sx="90243" sy="90243" algn="ctr" rotWithShape="0">
              <a:srgbClr val="000000">
                <a:alpha val="56000"/>
              </a:srgbClr>
            </a:outerShdw>
          </a:effectLst>
          <a:scene3d>
            <a:camera prst="orthographicFront"/>
            <a:lightRig rig="glow" dir="t">
              <a:rot lat="0" lon="0" rev="0"/>
            </a:lightRig>
          </a:scene3d>
        </p:spPr>
      </p:pic>
      <p:pic>
        <p:nvPicPr>
          <p:cNvPr id="3" name="Picture 5">
            <a:extLst>
              <a:ext uri="{FF2B5EF4-FFF2-40B4-BE49-F238E27FC236}">
                <a16:creationId xmlns:a16="http://schemas.microsoft.com/office/drawing/2014/main" id="{505B1892-BD85-1BA1-2D54-CAB1E603A2AE}"/>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84853" y="3172228"/>
            <a:ext cx="1878013"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295106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person, outdoor, group&#10;&#10;Description automatically generated">
            <a:extLst>
              <a:ext uri="{FF2B5EF4-FFF2-40B4-BE49-F238E27FC236}">
                <a16:creationId xmlns:a16="http://schemas.microsoft.com/office/drawing/2014/main" id="{CCEF847C-F93C-74B1-CBA6-A71A449DA795}"/>
              </a:ext>
            </a:extLst>
          </p:cNvPr>
          <p:cNvPicPr>
            <a:picLocks noGrp="1" noRot="1" noChangeAspect="1" noMove="1" noResize="1" noEditPoints="1" noAdjustHandles="1" noChangeArrowheads="1" noChangeShapeType="1" noCrop="1"/>
          </p:cNvPicPr>
          <p:nvPr/>
        </p:nvPicPr>
        <p:blipFill rotWithShape="1">
          <a:blip r:embed="rId3" cstate="email">
            <a:alphaModFix amt="60000"/>
            <a:extLst>
              <a:ext uri="{BEBA8EAE-BF5A-486C-A8C5-ECC9F3942E4B}">
                <a14:imgProps xmlns:a14="http://schemas.microsoft.com/office/drawing/2010/main">
                  <a14:imgLayer r:embed="rId4">
                    <a14:imgEffect>
                      <a14:sharpenSoften amount="-100000"/>
                    </a14:imgEffect>
                    <a14:imgEffect>
                      <a14:colorTemperature colorTemp="5548"/>
                    </a14:imgEffect>
                    <a14:imgEffect>
                      <a14:saturation sat="54000"/>
                    </a14:imgEffect>
                  </a14:imgLayer>
                </a14:imgProps>
              </a:ext>
              <a:ext uri="{28A0092B-C50C-407E-A947-70E740481C1C}">
                <a14:useLocalDpi xmlns:a14="http://schemas.microsoft.com/office/drawing/2010/main"/>
              </a:ext>
            </a:extLst>
          </a:blip>
          <a:srcRect/>
          <a:stretch/>
        </p:blipFill>
        <p:spPr>
          <a:xfrm>
            <a:off x="-12895" y="0"/>
            <a:ext cx="12229645" cy="6858000"/>
          </a:xfrm>
          <a:prstGeom prst="rect">
            <a:avLst/>
          </a:prstGeom>
          <a:effectLst>
            <a:softEdge rad="0"/>
          </a:effectLst>
        </p:spPr>
      </p:pic>
      <p:sp>
        <p:nvSpPr>
          <p:cNvPr id="5" name="Rectangle 4">
            <a:extLst>
              <a:ext uri="{FF2B5EF4-FFF2-40B4-BE49-F238E27FC236}">
                <a16:creationId xmlns:a16="http://schemas.microsoft.com/office/drawing/2014/main" id="{8AFB7EF3-F14A-1C21-94DD-7980A66049A8}"/>
              </a:ext>
            </a:extLst>
          </p:cNvPr>
          <p:cNvSpPr>
            <a:spLocks noGrp="1" noRot="1" noMove="1" noResize="1" noEditPoints="1" noAdjustHandles="1" noChangeArrowheads="1" noChangeShapeType="1"/>
          </p:cNvSpPr>
          <p:nvPr/>
        </p:nvSpPr>
        <p:spPr>
          <a:xfrm>
            <a:off x="-1" y="350191"/>
            <a:ext cx="12214431" cy="975860"/>
          </a:xfrm>
          <a:prstGeom prst="rect">
            <a:avLst/>
          </a:prstGeom>
          <a:solidFill>
            <a:srgbClr val="CF1F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ight Triangle 24">
            <a:extLst>
              <a:ext uri="{FF2B5EF4-FFF2-40B4-BE49-F238E27FC236}">
                <a16:creationId xmlns:a16="http://schemas.microsoft.com/office/drawing/2014/main" id="{DCDFC1DA-AE2A-5DEE-0CF7-FFA564456774}"/>
              </a:ext>
            </a:extLst>
          </p:cNvPr>
          <p:cNvSpPr>
            <a:spLocks noGrp="1" noRot="1" noMove="1" noResize="1" noEditPoints="1" noAdjustHandles="1" noChangeArrowheads="1" noChangeShapeType="1"/>
          </p:cNvSpPr>
          <p:nvPr/>
        </p:nvSpPr>
        <p:spPr>
          <a:xfrm rot="5400000">
            <a:off x="0" y="350191"/>
            <a:ext cx="746820" cy="746820"/>
          </a:xfrm>
          <a:prstGeom prst="rtTriangle">
            <a:avLst/>
          </a:prstGeom>
          <a:solidFill>
            <a:srgbClr val="009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29D1F741-4352-8D73-8307-4651B914A8CD}"/>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62540" y="498736"/>
            <a:ext cx="608618" cy="567255"/>
          </a:xfrm>
          <a:prstGeom prst="rect">
            <a:avLst/>
          </a:prstGeom>
        </p:spPr>
      </p:pic>
      <p:pic>
        <p:nvPicPr>
          <p:cNvPr id="19" name="Picture 18" descr="Logo&#10;&#10;Description automatically generated">
            <a:extLst>
              <a:ext uri="{FF2B5EF4-FFF2-40B4-BE49-F238E27FC236}">
                <a16:creationId xmlns:a16="http://schemas.microsoft.com/office/drawing/2014/main" id="{CD437F85-478A-DE33-7A17-8C6D90683B55}"/>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10917752" y="475367"/>
            <a:ext cx="887330" cy="740579"/>
          </a:xfrm>
          <a:prstGeom prst="rect">
            <a:avLst/>
          </a:prstGeom>
          <a:effectLst>
            <a:outerShdw blurRad="436648" dist="159967" dir="5400000" sx="1000" sy="1000" algn="ctr" rotWithShape="0">
              <a:srgbClr val="000000">
                <a:alpha val="56000"/>
              </a:srgbClr>
            </a:outerShdw>
          </a:effectLst>
          <a:scene3d>
            <a:camera prst="orthographicFront"/>
            <a:lightRig rig="glow" dir="t">
              <a:rot lat="0" lon="0" rev="0"/>
            </a:lightRig>
          </a:scene3d>
        </p:spPr>
      </p:pic>
      <p:sp>
        <p:nvSpPr>
          <p:cNvPr id="9" name="TextBox 8">
            <a:extLst>
              <a:ext uri="{FF2B5EF4-FFF2-40B4-BE49-F238E27FC236}">
                <a16:creationId xmlns:a16="http://schemas.microsoft.com/office/drawing/2014/main" id="{98118736-4F89-AF26-BC95-B020AF333F94}"/>
              </a:ext>
            </a:extLst>
          </p:cNvPr>
          <p:cNvSpPr txBox="1">
            <a:spLocks noGrp="1" noRot="1" noMove="1" noResize="1" noEditPoints="1" noAdjustHandles="1" noChangeArrowheads="1" noChangeShapeType="1"/>
          </p:cNvSpPr>
          <p:nvPr/>
        </p:nvSpPr>
        <p:spPr>
          <a:xfrm>
            <a:off x="1450340" y="597621"/>
            <a:ext cx="8940801" cy="523220"/>
          </a:xfrm>
          <a:prstGeom prst="rect">
            <a:avLst/>
          </a:prstGeom>
          <a:noFill/>
        </p:spPr>
        <p:txBody>
          <a:bodyPr wrap="square" rtlCol="0">
            <a:spAutoFit/>
          </a:bodyPr>
          <a:lstStyle/>
          <a:p>
            <a:r>
              <a:rPr lang="en-GB" sz="2800" dirty="0">
                <a:ln w="0"/>
                <a:solidFill>
                  <a:schemeClr val="bg1"/>
                </a:solidFill>
                <a:effectLst>
                  <a:outerShdw blurRad="38100" dist="19050" dir="2700000" algn="tl" rotWithShape="0">
                    <a:schemeClr val="dk1">
                      <a:alpha val="40000"/>
                    </a:schemeClr>
                  </a:outerShdw>
                </a:effectLst>
                <a:latin typeface="Gotham" pitchFamily="2" charset="0"/>
              </a:rPr>
              <a:t>THE JOURNEY OF A SHOEBOX</a:t>
            </a:r>
            <a:endParaRPr lang="en-GB" dirty="0"/>
          </a:p>
        </p:txBody>
      </p:sp>
      <p:sp>
        <p:nvSpPr>
          <p:cNvPr id="17" name="Content Placeholder 16">
            <a:extLst>
              <a:ext uri="{FF2B5EF4-FFF2-40B4-BE49-F238E27FC236}">
                <a16:creationId xmlns:a16="http://schemas.microsoft.com/office/drawing/2014/main" id="{84E4D315-BBD1-99DA-EAE6-411BB7D1794F}"/>
              </a:ext>
            </a:extLst>
          </p:cNvPr>
          <p:cNvSpPr>
            <a:spLocks noGrp="1" noRot="1" noMove="1" noResize="1" noEditPoints="1" noAdjustHandles="1" noChangeArrowheads="1" noChangeShapeType="1"/>
          </p:cNvSpPr>
          <p:nvPr>
            <p:ph idx="1"/>
          </p:nvPr>
        </p:nvSpPr>
        <p:spPr>
          <a:xfrm>
            <a:off x="545592" y="1909041"/>
            <a:ext cx="10515600" cy="4351338"/>
          </a:xfrm>
          <a:solidFill>
            <a:schemeClr val="bg1"/>
          </a:solidFill>
          <a:ln w="82550">
            <a:solidFill>
              <a:srgbClr val="B0D464"/>
            </a:solidFill>
          </a:ln>
        </p:spPr>
        <p:txBody>
          <a:bodyPr lIns="365760" tIns="365760" rIns="1097280">
            <a:normAutofit/>
          </a:bodyPr>
          <a:lstStyle/>
          <a:p>
            <a:r>
              <a:rPr lang="en-US" dirty="0"/>
              <a:t>One person packing</a:t>
            </a:r>
          </a:p>
          <a:p>
            <a:r>
              <a:rPr lang="en-US" dirty="0"/>
              <a:t>One shoebox</a:t>
            </a:r>
          </a:p>
          <a:p>
            <a:r>
              <a:rPr lang="en-US" dirty="0"/>
              <a:t>One child</a:t>
            </a:r>
          </a:p>
        </p:txBody>
      </p:sp>
      <p:pic>
        <p:nvPicPr>
          <p:cNvPr id="3" name="Picture 2" descr="A picture containing text, person, outdoor&#10;&#10;Description automatically generated">
            <a:extLst>
              <a:ext uri="{FF2B5EF4-FFF2-40B4-BE49-F238E27FC236}">
                <a16:creationId xmlns:a16="http://schemas.microsoft.com/office/drawing/2014/main" id="{39BD1C47-60E8-32DA-3261-4FBD64878920}"/>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a:ext>
            </a:extLst>
          </a:blip>
          <a:srcRect l="-23302" r="471"/>
          <a:stretch/>
        </p:blipFill>
        <p:spPr>
          <a:xfrm>
            <a:off x="9219414" y="2478391"/>
            <a:ext cx="2972586" cy="4379609"/>
          </a:xfrm>
          <a:prstGeom prst="rect">
            <a:avLst/>
          </a:prstGeom>
        </p:spPr>
      </p:pic>
    </p:spTree>
    <p:extLst>
      <p:ext uri="{BB962C8B-B14F-4D97-AF65-F5344CB8AC3E}">
        <p14:creationId xmlns:p14="http://schemas.microsoft.com/office/powerpoint/2010/main" val="2695424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opping.psd"/>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38" y="0"/>
            <a:ext cx="12189125" cy="6858000"/>
          </a:xfrm>
          <a:prstGeom prst="rect">
            <a:avLst/>
          </a:prstGeom>
        </p:spPr>
      </p:pic>
      <p:pic>
        <p:nvPicPr>
          <p:cNvPr id="3" name="Picture 2" descr="packing.psd"/>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438" y="0"/>
            <a:ext cx="12189125" cy="6858000"/>
          </a:xfrm>
          <a:prstGeom prst="rect">
            <a:avLst/>
          </a:prstGeom>
        </p:spPr>
      </p:pic>
      <p:sp>
        <p:nvSpPr>
          <p:cNvPr id="4" name="Title 4"/>
          <p:cNvSpPr txBox="1">
            <a:spLocks noGrp="1" noRot="1" noMove="1" noResize="1" noEditPoints="1" noAdjustHandles="1" noChangeArrowheads="1" noChangeShapeType="1"/>
          </p:cNvSpPr>
          <p:nvPr/>
        </p:nvSpPr>
        <p:spPr>
          <a:xfrm>
            <a:off x="1" y="615369"/>
            <a:ext cx="6096000" cy="1049486"/>
          </a:xfrm>
          <a:prstGeom prst="rect">
            <a:avLst/>
          </a:prstGeom>
          <a:solidFill>
            <a:schemeClr val="bg1"/>
          </a:solidFill>
          <a:ln>
            <a:solidFill>
              <a:schemeClr val="tx1">
                <a:alpha val="99000"/>
              </a:schemeClr>
            </a:solid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spc="300" dirty="0">
                <a:latin typeface="Century Gothic"/>
                <a:ea typeface="+mj-ea"/>
                <a:cs typeface="Century Gothic"/>
              </a:rPr>
              <a:t>SHOEBOX COLLECTION</a:t>
            </a:r>
            <a:endParaRPr kumimoji="0" lang="en-US" sz="3200" i="0" u="none" strike="noStrike" kern="1200" cap="none" spc="300" normalizeH="0" baseline="0" noProof="0" dirty="0">
              <a:ln>
                <a:noFill/>
              </a:ln>
              <a:solidFill>
                <a:schemeClr val="tx1"/>
              </a:solidFill>
              <a:effectLst/>
              <a:uLnTx/>
              <a:uFillTx/>
              <a:latin typeface="Century Gothic"/>
              <a:ea typeface="+mj-ea"/>
              <a:cs typeface="Century Gothic"/>
            </a:endParaRPr>
          </a:p>
        </p:txBody>
      </p:sp>
      <p:sp>
        <p:nvSpPr>
          <p:cNvPr id="5" name="Content Placeholder 6"/>
          <p:cNvSpPr txBox="1">
            <a:spLocks noGrp="1" noRot="1" noMove="1" noResize="1" noEditPoints="1" noAdjustHandles="1" noChangeArrowheads="1" noChangeShapeType="1"/>
          </p:cNvSpPr>
          <p:nvPr/>
        </p:nvSpPr>
        <p:spPr>
          <a:xfrm>
            <a:off x="7229613" y="4185371"/>
            <a:ext cx="5419587" cy="3256829"/>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buClrTx/>
              <a:buSzTx/>
              <a:tabLst/>
              <a:defRPr/>
            </a:pPr>
            <a:endParaRPr kumimoji="0" lang="en-US" sz="2000" b="0" i="0" u="none" strike="noStrike" kern="1200" cap="none" spc="0" normalizeH="0" baseline="0" noProof="0" dirty="0">
              <a:ln>
                <a:noFill/>
              </a:ln>
              <a:solidFill>
                <a:schemeClr val="bg1"/>
              </a:solidFill>
              <a:effectLst/>
              <a:uLnTx/>
              <a:uFillTx/>
              <a:latin typeface="+mn-lt"/>
              <a:ea typeface="+mn-ea"/>
              <a:cs typeface="+mn-cs"/>
            </a:endParaRPr>
          </a:p>
        </p:txBody>
      </p:sp>
      <p:sp>
        <p:nvSpPr>
          <p:cNvPr id="6" name="TextBox 5"/>
          <p:cNvSpPr txBox="1">
            <a:spLocks noGrp="1" noRot="1" noMove="1" noResize="1" noEditPoints="1" noAdjustHandles="1" noChangeArrowheads="1" noChangeShapeType="1"/>
          </p:cNvSpPr>
          <p:nvPr/>
        </p:nvSpPr>
        <p:spPr>
          <a:xfrm>
            <a:off x="6848889" y="2368757"/>
            <a:ext cx="5969000" cy="1354217"/>
          </a:xfrm>
          <a:prstGeom prst="rect">
            <a:avLst/>
          </a:prstGeom>
          <a:noFill/>
        </p:spPr>
        <p:txBody>
          <a:bodyPr wrap="square" rtlCol="0">
            <a:spAutoFit/>
          </a:bodyPr>
          <a:lstStyle/>
          <a:p>
            <a:pPr lvl="0"/>
            <a:r>
              <a:rPr lang="en-US" sz="3200" dirty="0"/>
              <a:t>Churches and groups collect shoeboxes!</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ropoff.psd"/>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43452" y="-419100"/>
            <a:ext cx="12934016" cy="7277100"/>
          </a:xfrm>
          <a:prstGeom prst="rect">
            <a:avLst/>
          </a:prstGeom>
        </p:spPr>
      </p:pic>
      <p:sp>
        <p:nvSpPr>
          <p:cNvPr id="3" name="Title 4"/>
          <p:cNvSpPr txBox="1">
            <a:spLocks noGrp="1" noRot="1" noMove="1" noResize="1" noEditPoints="1" noAdjustHandles="1" noChangeArrowheads="1" noChangeShapeType="1"/>
          </p:cNvSpPr>
          <p:nvPr/>
        </p:nvSpPr>
        <p:spPr>
          <a:xfrm>
            <a:off x="0" y="716968"/>
            <a:ext cx="5130800" cy="1732934"/>
          </a:xfrm>
          <a:prstGeom prst="rect">
            <a:avLst/>
          </a:prstGeom>
          <a:solidFill>
            <a:schemeClr val="bg1"/>
          </a:solidFill>
          <a:ln>
            <a:solidFill>
              <a:schemeClr val="tx1">
                <a:alpha val="99000"/>
              </a:schemeClr>
            </a:solid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spc="300" dirty="0">
                <a:latin typeface="Century Gothic"/>
                <a:ea typeface="+mj-ea"/>
                <a:cs typeface="Century Gothic"/>
              </a:rPr>
              <a:t>DROP-OFF AND CENTRAL DROP-OFFS</a:t>
            </a:r>
            <a:endParaRPr kumimoji="0" lang="en-US" sz="3200" i="0" u="none" strike="noStrike" kern="1200" cap="none" spc="300" normalizeH="0" baseline="0" noProof="0" dirty="0">
              <a:ln>
                <a:noFill/>
              </a:ln>
              <a:solidFill>
                <a:schemeClr val="tx1"/>
              </a:solidFill>
              <a:effectLst/>
              <a:uLnTx/>
              <a:uFillTx/>
              <a:latin typeface="Century Gothic"/>
              <a:ea typeface="+mj-ea"/>
              <a:cs typeface="Century Gothic"/>
            </a:endParaRPr>
          </a:p>
        </p:txBody>
      </p:sp>
      <p:sp>
        <p:nvSpPr>
          <p:cNvPr id="8" name="TextBox 7"/>
          <p:cNvSpPr txBox="1">
            <a:spLocks noGrp="1" noRot="1" noMove="1" noResize="1" noEditPoints="1" noAdjustHandles="1" noChangeArrowheads="1" noChangeShapeType="1"/>
          </p:cNvSpPr>
          <p:nvPr/>
        </p:nvSpPr>
        <p:spPr>
          <a:xfrm>
            <a:off x="60386" y="4442015"/>
            <a:ext cx="5168899" cy="2092881"/>
          </a:xfrm>
          <a:prstGeom prst="rect">
            <a:avLst/>
          </a:prstGeom>
          <a:noFill/>
        </p:spPr>
        <p:txBody>
          <a:bodyPr wrap="square" rtlCol="0">
            <a:spAutoFit/>
          </a:bodyPr>
          <a:lstStyle/>
          <a:p>
            <a:pPr lvl="0"/>
            <a:r>
              <a:rPr lang="en-US" sz="2800" dirty="0">
                <a:solidFill>
                  <a:schemeClr val="bg1"/>
                </a:solidFill>
              </a:rPr>
              <a:t>Shoebox gifts are brought to a Drop-off location and delivered to a Church Collection Centre or Drop-off location.</a:t>
            </a:r>
          </a:p>
          <a:p>
            <a:endParaRPr lang="en-US" dirty="0"/>
          </a:p>
        </p:txBody>
      </p:sp>
      <p:sp>
        <p:nvSpPr>
          <p:cNvPr id="4" name="Rectangle 3"/>
          <p:cNvSpPr>
            <a:spLocks noGrp="1" noRot="1" noMove="1" noResize="1" noEditPoints="1" noAdjustHandles="1" noChangeArrowheads="1" noChangeShapeType="1"/>
          </p:cNvSpPr>
          <p:nvPr/>
        </p:nvSpPr>
        <p:spPr>
          <a:xfrm>
            <a:off x="9221679" y="3855127"/>
            <a:ext cx="1701477" cy="101857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a:spLocks noGrp="1" noRot="1" noMove="1" noResize="1" noEditPoints="1" noAdjustHandles="1" noChangeArrowheads="1" noChangeShapeType="1"/>
          </p:cNvSpPr>
          <p:nvPr/>
        </p:nvSpPr>
        <p:spPr>
          <a:xfrm>
            <a:off x="9293956" y="4018576"/>
            <a:ext cx="1608880" cy="584775"/>
          </a:xfrm>
          <a:prstGeom prst="rect">
            <a:avLst/>
          </a:prstGeom>
          <a:noFill/>
        </p:spPr>
        <p:txBody>
          <a:bodyPr wrap="square" rtlCol="0">
            <a:spAutoFit/>
          </a:bodyPr>
          <a:lstStyle/>
          <a:p>
            <a:r>
              <a:rPr lang="en-US" sz="1600" b="1" spc="300" dirty="0">
                <a:latin typeface="Arial" panose="020B0604020202020204" pitchFamily="34" charset="0"/>
                <a:cs typeface="Arial" panose="020B0604020202020204" pitchFamily="34" charset="0"/>
              </a:rPr>
              <a:t>DROP-OFF LOCATION</a:t>
            </a:r>
            <a:endParaRPr lang="en-US" sz="1600" b="1"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cessing.psd"/>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38" y="0"/>
            <a:ext cx="12189125" cy="6858000"/>
          </a:xfrm>
          <a:prstGeom prst="rect">
            <a:avLst/>
          </a:prstGeom>
        </p:spPr>
      </p:pic>
      <p:sp>
        <p:nvSpPr>
          <p:cNvPr id="3" name="Title 4"/>
          <p:cNvSpPr txBox="1">
            <a:spLocks noGrp="1" noRot="1" noMove="1" noResize="1" noEditPoints="1" noAdjustHandles="1" noChangeArrowheads="1" noChangeShapeType="1"/>
          </p:cNvSpPr>
          <p:nvPr/>
        </p:nvSpPr>
        <p:spPr>
          <a:xfrm>
            <a:off x="0" y="288524"/>
            <a:ext cx="5658928" cy="1049486"/>
          </a:xfrm>
          <a:prstGeom prst="rect">
            <a:avLst/>
          </a:prstGeom>
          <a:solidFill>
            <a:schemeClr val="bg1"/>
          </a:solidFill>
          <a:ln>
            <a:solidFill>
              <a:schemeClr val="tx1">
                <a:alpha val="99000"/>
              </a:schemeClr>
            </a:solidFill>
          </a:ln>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300" normalizeH="0" baseline="0" noProof="0" dirty="0">
                <a:ln>
                  <a:noFill/>
                </a:ln>
                <a:solidFill>
                  <a:schemeClr val="tx1"/>
                </a:solidFill>
                <a:effectLst/>
                <a:uLnTx/>
                <a:uFillTx/>
                <a:latin typeface="Century Gothic"/>
                <a:ea typeface="+mj-ea"/>
                <a:cs typeface="Century Gothic"/>
              </a:rPr>
              <a:t>PROCESSING CENTRES</a:t>
            </a:r>
          </a:p>
        </p:txBody>
      </p:sp>
      <p:sp>
        <p:nvSpPr>
          <p:cNvPr id="4" name="Content Placeholder 6"/>
          <p:cNvSpPr txBox="1">
            <a:spLocks noGrp="1" noRot="1" noMove="1" noResize="1" noEditPoints="1" noAdjustHandles="1" noChangeArrowheads="1" noChangeShapeType="1"/>
          </p:cNvSpPr>
          <p:nvPr/>
        </p:nvSpPr>
        <p:spPr>
          <a:xfrm>
            <a:off x="8087360" y="3794366"/>
            <a:ext cx="3352800" cy="3098854"/>
          </a:xfrm>
          <a:prstGeom prst="rect">
            <a:avLst/>
          </a:prstGeom>
        </p:spPr>
        <p:txBody>
          <a:bodyPr vert="horz" lIns="91440" tIns="45720" rIns="91440" bIns="45720" rtlCol="0">
            <a:normAutofit/>
          </a:bodyPr>
          <a:lstStyle/>
          <a:p>
            <a:pPr marL="342900" indent="-342900" defTabSz="457200">
              <a:spcBef>
                <a:spcPct val="20000"/>
              </a:spcBef>
              <a:defRPr/>
            </a:pPr>
            <a:r>
              <a:rPr lang="en-US" sz="2800" dirty="0"/>
              <a:t>Shoeboxes from our region were sent to [Name] Processing Centre in 2023.</a:t>
            </a:r>
            <a:endParaRPr kumimoji="0" lang="en-US" sz="2800" b="0" i="0" u="none" strike="noStrike" kern="1200" cap="none" spc="0" normalizeH="0" baseline="0" noProof="0" dirty="0">
              <a:ln>
                <a:noFill/>
              </a:ln>
              <a:effectLst/>
              <a:uLnTx/>
              <a:uFillTx/>
            </a:endParaRPr>
          </a:p>
        </p:txBody>
      </p:sp>
      <p:sp>
        <p:nvSpPr>
          <p:cNvPr id="5" name="TextBox 4"/>
          <p:cNvSpPr txBox="1">
            <a:spLocks noGrp="1" noRot="1" noMove="1" noResize="1" noEditPoints="1" noAdjustHandles="1" noChangeArrowheads="1" noChangeShapeType="1"/>
          </p:cNvSpPr>
          <p:nvPr/>
        </p:nvSpPr>
        <p:spPr>
          <a:xfrm>
            <a:off x="7010400" y="144186"/>
            <a:ext cx="4851400" cy="2092881"/>
          </a:xfrm>
          <a:prstGeom prst="rect">
            <a:avLst/>
          </a:prstGeom>
          <a:noFill/>
        </p:spPr>
        <p:txBody>
          <a:bodyPr wrap="square" rtlCol="0">
            <a:spAutoFit/>
          </a:bodyPr>
          <a:lstStyle/>
          <a:p>
            <a:pPr lvl="0"/>
            <a:r>
              <a:rPr lang="en-US" sz="2800" dirty="0"/>
              <a:t>Gifts are prepared at a Processing Centre and then taken to port to be shipped to their destination.</a:t>
            </a:r>
          </a:p>
          <a:p>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67394</TotalTime>
  <Words>2621</Words>
  <Application>Microsoft Office PowerPoint</Application>
  <PresentationFormat>Widescreen</PresentationFormat>
  <Paragraphs>234</Paragraphs>
  <Slides>18</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Century Gothic</vt:lpstr>
      <vt:lpstr>Gotham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Farley, Kaitlyn</dc:creator>
  <cp:lastModifiedBy>Rebecca Cross</cp:lastModifiedBy>
  <cp:revision>200</cp:revision>
  <cp:lastPrinted>2016-06-24T20:28:19Z</cp:lastPrinted>
  <dcterms:created xsi:type="dcterms:W3CDTF">2016-08-09T12:54:28Z</dcterms:created>
  <dcterms:modified xsi:type="dcterms:W3CDTF">2024-04-18T16:29:56Z</dcterms:modified>
</cp:coreProperties>
</file>